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5.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5"/>
  </p:sldMasterIdLst>
  <p:notesMasterIdLst>
    <p:notesMasterId r:id="rId19"/>
  </p:notesMasterIdLst>
  <p:sldIdLst>
    <p:sldId id="256" r:id="rId6"/>
    <p:sldId id="261" r:id="rId7"/>
    <p:sldId id="276" r:id="rId8"/>
    <p:sldId id="263" r:id="rId9"/>
    <p:sldId id="271" r:id="rId10"/>
    <p:sldId id="286" r:id="rId11"/>
    <p:sldId id="280" r:id="rId12"/>
    <p:sldId id="282" r:id="rId13"/>
    <p:sldId id="283" r:id="rId14"/>
    <p:sldId id="285" r:id="rId15"/>
    <p:sldId id="279" r:id="rId16"/>
    <p:sldId id="275" r:id="rId17"/>
    <p:sldId id="27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66885" autoAdjust="0"/>
  </p:normalViewPr>
  <p:slideViewPr>
    <p:cSldViewPr snapToGrid="0" snapToObjects="1">
      <p:cViewPr varScale="1">
        <p:scale>
          <a:sx n="43" d="100"/>
          <a:sy n="43" d="100"/>
        </p:scale>
        <p:origin x="188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customXml" Target="../customXml/item3.xml" Id="rId3" /><Relationship Type="http://schemas.openxmlformats.org/officeDocument/2006/relationships/viewProps" Target="viewProps.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presProps" Target="presProps.xml" Id="rId20"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tableStyles" Target="tableStyles.xml" Id="rId23" /><Relationship Type="http://schemas.openxmlformats.org/officeDocument/2006/relationships/slide" Target="slides/slide5.xml" Id="rId10" /><Relationship Type="http://schemas.openxmlformats.org/officeDocument/2006/relationships/notesMaster" Target="notesMasters/notesMaster1.xml" Id="rId19" /><Relationship Type="http://schemas.openxmlformats.org/officeDocument/2006/relationships/customXml" Target="../customXml/item4.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theme" Target="theme/theme1.xml" Id="rId22" /><Relationship Type="http://schemas.openxmlformats.org/officeDocument/2006/relationships/customXml" Target="/customXML/item5.xml" Id="R2085010b36f34fed"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8A76B-B795-4AF7-9667-298FC99FBF5D}" type="datetimeFigureOut">
              <a:rPr lang="en-GB" smtClean="0"/>
              <a:t>05/11/2019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FD06B-F78C-4441-BBD6-997D7CEE8454}" type="slidenum">
              <a:rPr lang="en-GB" smtClean="0"/>
              <a:t>‹#›</a:t>
            </a:fld>
            <a:endParaRPr lang="en-GB"/>
          </a:p>
        </p:txBody>
      </p:sp>
    </p:spTree>
    <p:extLst>
      <p:ext uri="{BB962C8B-B14F-4D97-AF65-F5344CB8AC3E}">
        <p14:creationId xmlns:p14="http://schemas.microsoft.com/office/powerpoint/2010/main" val="16540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UK’s exit from the European Union continues to bring immense uncertainty, not least in relation to equality and human rights. </a:t>
            </a:r>
          </a:p>
        </p:txBody>
      </p:sp>
      <p:sp>
        <p:nvSpPr>
          <p:cNvPr id="4" name="Slide Number Placeholder 3"/>
          <p:cNvSpPr>
            <a:spLocks noGrp="1"/>
          </p:cNvSpPr>
          <p:nvPr>
            <p:ph type="sldNum" sz="quarter" idx="10"/>
          </p:nvPr>
        </p:nvSpPr>
        <p:spPr/>
        <p:txBody>
          <a:bodyPr/>
          <a:lstStyle/>
          <a:p>
            <a:fld id="{B19FD06B-F78C-4441-BBD6-997D7CEE8454}" type="slidenum">
              <a:rPr lang="en-GB" smtClean="0"/>
              <a:t>2</a:t>
            </a:fld>
            <a:endParaRPr lang="en-GB"/>
          </a:p>
        </p:txBody>
      </p:sp>
    </p:spTree>
    <p:extLst>
      <p:ext uri="{BB962C8B-B14F-4D97-AF65-F5344CB8AC3E}">
        <p14:creationId xmlns:p14="http://schemas.microsoft.com/office/powerpoint/2010/main" val="140864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To</a:t>
            </a:r>
            <a:r>
              <a:rPr lang="en-GB" baseline="0" dirty="0" smtClean="0">
                <a:latin typeface="Arial" panose="020B0604020202020204" pitchFamily="34" charset="0"/>
                <a:cs typeface="Arial" panose="020B0604020202020204" pitchFamily="34" charset="0"/>
              </a:rPr>
              <a:t> consider - </a:t>
            </a:r>
            <a:r>
              <a:rPr lang="en-GB" dirty="0" smtClean="0">
                <a:latin typeface="Arial" panose="020B0604020202020204" pitchFamily="34" charset="0"/>
                <a:cs typeface="Arial" panose="020B0604020202020204" pitchFamily="34" charset="0"/>
              </a:rPr>
              <a:t>i.e. undertake an assessment</a:t>
            </a:r>
            <a:endParaRPr lang="en-GB" dirty="0"/>
          </a:p>
        </p:txBody>
      </p:sp>
      <p:sp>
        <p:nvSpPr>
          <p:cNvPr id="4" name="Slide Number Placeholder 3"/>
          <p:cNvSpPr>
            <a:spLocks noGrp="1"/>
          </p:cNvSpPr>
          <p:nvPr>
            <p:ph type="sldNum" sz="quarter" idx="10"/>
          </p:nvPr>
        </p:nvSpPr>
        <p:spPr/>
        <p:txBody>
          <a:bodyPr/>
          <a:lstStyle/>
          <a:p>
            <a:fld id="{B19FD06B-F78C-4441-BBD6-997D7CEE8454}" type="slidenum">
              <a:rPr lang="en-GB" smtClean="0"/>
              <a:t>4</a:t>
            </a:fld>
            <a:endParaRPr lang="en-GB"/>
          </a:p>
        </p:txBody>
      </p:sp>
    </p:spTree>
    <p:extLst>
      <p:ext uri="{BB962C8B-B14F-4D97-AF65-F5344CB8AC3E}">
        <p14:creationId xmlns:p14="http://schemas.microsoft.com/office/powerpoint/2010/main" val="201785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In general, a strategic decision will be one which effects how the body fulfils its intended statutory purpose over a significant period of time (i.e. twelve months) as to exclude routine ‘day to day’ decisions. For some relevant public bodies, such decisions may only be taken annually, in other cases, they will come up more often.</a:t>
            </a:r>
          </a:p>
          <a:p>
            <a:endParaRPr lang="en-GB" dirty="0"/>
          </a:p>
        </p:txBody>
      </p:sp>
      <p:sp>
        <p:nvSpPr>
          <p:cNvPr id="4" name="Slide Number Placeholder 3"/>
          <p:cNvSpPr>
            <a:spLocks noGrp="1"/>
          </p:cNvSpPr>
          <p:nvPr>
            <p:ph type="sldNum" sz="quarter" idx="10"/>
          </p:nvPr>
        </p:nvSpPr>
        <p:spPr/>
        <p:txBody>
          <a:bodyPr/>
          <a:lstStyle/>
          <a:p>
            <a:fld id="{B19FD06B-F78C-4441-BBD6-997D7CEE8454}" type="slidenum">
              <a:rPr lang="en-GB" smtClean="0"/>
              <a:t>8</a:t>
            </a:fld>
            <a:endParaRPr lang="en-GB"/>
          </a:p>
        </p:txBody>
      </p:sp>
    </p:spTree>
    <p:extLst>
      <p:ext uri="{BB962C8B-B14F-4D97-AF65-F5344CB8AC3E}">
        <p14:creationId xmlns:p14="http://schemas.microsoft.com/office/powerpoint/2010/main" val="353737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Welsh Government wishes to use an approach which does not create unnecessary bureaucratic burden and duplication for relevant public bodies, and where possible allows the duty be embedded alongside existing working practices.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National Well-being Indicators:</a:t>
            </a:r>
          </a:p>
          <a:p>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 the proposed approach we do however </a:t>
            </a:r>
            <a:r>
              <a:rPr lang="en-US" sz="1200" kern="1200" dirty="0" err="1" smtClean="0">
                <a:solidFill>
                  <a:schemeClr val="tx1"/>
                </a:solidFill>
                <a:effectLst/>
                <a:latin typeface="+mn-lt"/>
                <a:ea typeface="+mn-ea"/>
                <a:cs typeface="+mn-cs"/>
              </a:rPr>
              <a:t>recognise</a:t>
            </a:r>
            <a:r>
              <a:rPr lang="en-US" sz="1200" kern="1200" dirty="0" smtClean="0">
                <a:solidFill>
                  <a:schemeClr val="tx1"/>
                </a:solidFill>
                <a:effectLst/>
                <a:latin typeface="+mn-lt"/>
                <a:ea typeface="+mn-ea"/>
                <a:cs typeface="+mn-cs"/>
              </a:rPr>
              <a:t> there will be some relevant public bodies who are not in scope of the Well-being of Future Generations (Wales) Act 2015 and therefore do not currently have a requirement to consider the contribution they make to these indicators and to a more equal Wales.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we believe this proposed approach further aligns these public bodies with their counterparts (who are captured under the Well-being of Future Generations (Wales) Act 2015) in considering a common set of outcomes which are used to measure progress of inequalities</a:t>
            </a:r>
            <a:r>
              <a:rPr lang="en-GB" sz="1200" kern="1200" dirty="0" smtClean="0">
                <a:solidFill>
                  <a:schemeClr val="tx1"/>
                </a:solidFill>
                <a:effectLst/>
                <a:latin typeface="+mn-lt"/>
                <a:ea typeface="+mn-ea"/>
                <a:cs typeface="+mn-cs"/>
              </a:rPr>
              <a:t>. Furthermore, in meeting the Duty we would only expect relevant public bodies to have due regard to the need to reduce the range of inequalities of outcome they observe in their areas or those which are specifically relevant to their core functions. This recognises that different public bodies have a different contribution to make which is dependent on their existing powers and duties.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Well-being of Wales report</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which provides an update on well-being in Wales and insight into the progress we are making against the seven well-being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Is Wales Fairer - the annual report produced by the Equality and Human Rights Commission which reviews how Wales is performing on Equality and Human rights, providing a picture of people’s life chances in Wales.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9FD06B-F78C-4441-BBD6-997D7CEE8454}" type="slidenum">
              <a:rPr lang="en-GB" smtClean="0"/>
              <a:t>9</a:t>
            </a:fld>
            <a:endParaRPr lang="en-GB"/>
          </a:p>
        </p:txBody>
      </p:sp>
    </p:spTree>
    <p:extLst>
      <p:ext uri="{BB962C8B-B14F-4D97-AF65-F5344CB8AC3E}">
        <p14:creationId xmlns:p14="http://schemas.microsoft.com/office/powerpoint/2010/main" val="164769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For example health outcomes </a:t>
            </a:r>
            <a:r>
              <a:rPr lang="en-GB" dirty="0" smtClean="0">
                <a:latin typeface="Arial" panose="020B0604020202020204" pitchFamily="34" charset="0"/>
                <a:cs typeface="Arial" panose="020B0604020202020204" pitchFamily="34" charset="0"/>
              </a:rPr>
              <a:t>get progressively poorer across the socio-economic gradient</a:t>
            </a:r>
            <a:r>
              <a:rPr lang="en-US" dirty="0" smtClean="0">
                <a:latin typeface="Arial" panose="020B0604020202020204" pitchFamily="34" charset="0"/>
                <a:cs typeface="Arial" panose="020B0604020202020204" pitchFamily="34" charset="0"/>
              </a:rPr>
              <a:t>; no/ low accumulated wealth leads to households having no/ limited access to basic goods and services such as transport, education and health care services; a lack of </a:t>
            </a:r>
            <a:r>
              <a:rPr lang="en-US" dirty="0" err="1" smtClean="0">
                <a:latin typeface="Arial" panose="020B0604020202020204" pitchFamily="34" charset="0"/>
                <a:cs typeface="Arial" panose="020B0604020202020204" pitchFamily="34" charset="0"/>
              </a:rPr>
              <a:t>socialmobility</a:t>
            </a:r>
            <a:r>
              <a:rPr lang="en-US" dirty="0" smtClean="0">
                <a:latin typeface="Arial" panose="020B0604020202020204" pitchFamily="34" charset="0"/>
                <a:cs typeface="Arial" panose="020B0604020202020204" pitchFamily="34" charset="0"/>
              </a:rPr>
              <a:t> in terms of higher education and career prospects; discrimination faced if </a:t>
            </a:r>
            <a:r>
              <a:rPr lang="en-GB" dirty="0" smtClean="0">
                <a:latin typeface="Arial" panose="020B0604020202020204" pitchFamily="34" charset="0"/>
                <a:cs typeface="Arial" panose="020B0604020202020204" pitchFamily="34" charset="0"/>
              </a:rPr>
              <a:t>individuals have protected characteristics.</a:t>
            </a:r>
            <a:endParaRPr lang="en-GB" dirty="0"/>
          </a:p>
        </p:txBody>
      </p:sp>
      <p:sp>
        <p:nvSpPr>
          <p:cNvPr id="4" name="Slide Number Placeholder 3"/>
          <p:cNvSpPr>
            <a:spLocks noGrp="1"/>
          </p:cNvSpPr>
          <p:nvPr>
            <p:ph type="sldNum" sz="quarter" idx="10"/>
          </p:nvPr>
        </p:nvSpPr>
        <p:spPr/>
        <p:txBody>
          <a:bodyPr/>
          <a:lstStyle/>
          <a:p>
            <a:fld id="{B19FD06B-F78C-4441-BBD6-997D7CEE8454}" type="slidenum">
              <a:rPr lang="en-GB" smtClean="0"/>
              <a:t>10</a:t>
            </a:fld>
            <a:endParaRPr lang="en-GB"/>
          </a:p>
        </p:txBody>
      </p:sp>
    </p:spTree>
    <p:extLst>
      <p:ext uri="{BB962C8B-B14F-4D97-AF65-F5344CB8AC3E}">
        <p14:creationId xmlns:p14="http://schemas.microsoft.com/office/powerpoint/2010/main" val="3292583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45B36BD-8B87-674B-B37A-9F86BA08490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372028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45B36BD-8B87-674B-B37A-9F86BA08490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87542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45B36BD-8B87-674B-B37A-9F86BA08490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93670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45B36BD-8B87-674B-B37A-9F86BA08490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333376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45B36BD-8B87-674B-B37A-9F86BA08490C}"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1660419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45B36BD-8B87-674B-B37A-9F86BA08490C}"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48021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45B36BD-8B87-674B-B37A-9F86BA08490C}"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177601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45B36BD-8B87-674B-B37A-9F86BA08490C}"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124670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B36BD-8B87-674B-B37A-9F86BA08490C}"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202835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45B36BD-8B87-674B-B37A-9F86BA08490C}"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21385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45B36BD-8B87-674B-B37A-9F86BA08490C}"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689CA-9909-284B-B2CC-404496F9F74A}" type="slidenum">
              <a:rPr lang="en-US" smtClean="0"/>
              <a:t>‹#›</a:t>
            </a:fld>
            <a:endParaRPr lang="en-US"/>
          </a:p>
        </p:txBody>
      </p:sp>
    </p:spTree>
    <p:extLst>
      <p:ext uri="{BB962C8B-B14F-4D97-AF65-F5344CB8AC3E}">
        <p14:creationId xmlns:p14="http://schemas.microsoft.com/office/powerpoint/2010/main" val="346916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B36BD-8B87-674B-B37A-9F86BA08490C}" type="datetimeFigureOut">
              <a:rPr lang="en-US" smtClean="0"/>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689CA-9909-284B-B2CC-404496F9F74A}" type="slidenum">
              <a:rPr lang="en-US" smtClean="0"/>
              <a:t>‹#›</a:t>
            </a:fld>
            <a:endParaRPr lang="en-US"/>
          </a:p>
        </p:txBody>
      </p:sp>
    </p:spTree>
    <p:extLst>
      <p:ext uri="{BB962C8B-B14F-4D97-AF65-F5344CB8AC3E}">
        <p14:creationId xmlns:p14="http://schemas.microsoft.com/office/powerpoint/2010/main" val="228443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legislation.gov.uk/ukpga/2010/15/contents" TargetMode="External"/><Relationship Id="rId2" Type="http://schemas.openxmlformats.org/officeDocument/2006/relationships/hyperlink" Target="http://www.legislation.gov.uk/ukpga/2017/4/section/45/enacted"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1346" y="2379708"/>
            <a:ext cx="7176654" cy="95410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A More Equal Wales – </a:t>
            </a:r>
            <a:endParaRPr lang="en-GB" sz="2800" b="1" dirty="0" smtClean="0">
              <a:latin typeface="Arial" panose="020B0604020202020204" pitchFamily="34" charset="0"/>
              <a:cs typeface="Arial" panose="020B0604020202020204" pitchFamily="34" charset="0"/>
            </a:endParaRPr>
          </a:p>
          <a:p>
            <a:r>
              <a:rPr lang="en-GB" sz="2800" b="1" dirty="0" smtClean="0">
                <a:latin typeface="Arial" panose="020B0604020202020204" pitchFamily="34" charset="0"/>
                <a:cs typeface="Arial" panose="020B0604020202020204" pitchFamily="34" charset="0"/>
              </a:rPr>
              <a:t>Commencing </a:t>
            </a:r>
            <a:r>
              <a:rPr lang="en-GB" sz="2800" b="1" dirty="0">
                <a:latin typeface="Arial" panose="020B0604020202020204" pitchFamily="34" charset="0"/>
                <a:cs typeface="Arial" panose="020B0604020202020204" pitchFamily="34" charset="0"/>
              </a:rPr>
              <a:t>the Socio-economic Duty</a:t>
            </a:r>
          </a:p>
        </p:txBody>
      </p:sp>
    </p:spTree>
    <p:extLst>
      <p:ext uri="{BB962C8B-B14F-4D97-AF65-F5344CB8AC3E}">
        <p14:creationId xmlns:p14="http://schemas.microsoft.com/office/powerpoint/2010/main" val="2667519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119525"/>
            <a:ext cx="6853084" cy="4801314"/>
          </a:xfrm>
          <a:prstGeom prst="rect">
            <a:avLst/>
          </a:prstGeom>
          <a:noFill/>
        </p:spPr>
        <p:txBody>
          <a:bodyPr wrap="square" rtlCol="0">
            <a:spAutoFit/>
          </a:bodyPr>
          <a:lstStyle/>
          <a:p>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iii) </a:t>
            </a:r>
            <a:r>
              <a:rPr lang="en-US" b="1" dirty="0">
                <a:latin typeface="Arial" panose="020B0604020202020204" pitchFamily="34" charset="0"/>
                <a:cs typeface="Arial" panose="020B0604020202020204" pitchFamily="34" charset="0"/>
              </a:rPr>
              <a:t>Socio-economic disadvantage</a:t>
            </a: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Features of socio-economic disadvantage are complex and are often </a:t>
            </a:r>
            <a:r>
              <a:rPr lang="en-US" dirty="0" smtClean="0">
                <a:latin typeface="Arial" panose="020B0604020202020204" pitchFamily="34" charset="0"/>
                <a:cs typeface="Arial" panose="020B0604020202020204" pitchFamily="34" charset="0"/>
              </a:rPr>
              <a:t>interlinked</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t </a:t>
            </a:r>
            <a:r>
              <a:rPr lang="en-US" dirty="0">
                <a:latin typeface="Arial" panose="020B0604020202020204" pitchFamily="34" charset="0"/>
                <a:cs typeface="Arial" panose="020B0604020202020204" pitchFamily="34" charset="0"/>
              </a:rPr>
              <a:t>is proposed that in Wales we use a similar definition which is contained within Scotland’s </a:t>
            </a:r>
            <a:r>
              <a:rPr lang="en-GB" dirty="0">
                <a:latin typeface="Arial" panose="020B0604020202020204" pitchFamily="34" charset="0"/>
                <a:cs typeface="Arial" panose="020B0604020202020204" pitchFamily="34" charset="0"/>
              </a:rPr>
              <a:t>interim guidance for the Fairer Scotland Duty</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living on a low income compared to others in Wales, with little or no accumulated wealth, leading to greater material deprivation, restricting the ability to access basic goods and services. Socio-economic disadvantage can be experienced in both places and communities of interest, leading to further negative outcomes such as social exclusion</a:t>
            </a:r>
            <a:r>
              <a:rPr lang="en-GB" i="1" dirty="0" smtClean="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032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118864"/>
            <a:ext cx="6853084" cy="3693319"/>
          </a:xfrm>
          <a:prstGeom prst="rect">
            <a:avLst/>
          </a:prstGeom>
          <a:noFill/>
        </p:spPr>
        <p:txBody>
          <a:bodyPr wrap="square" rtlCol="0">
            <a:spAutoFit/>
          </a:bodyPr>
          <a:lstStyle/>
          <a:p>
            <a:endParaRPr lang="en-GB" b="1" dirty="0" smtClean="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Learning </a:t>
            </a:r>
            <a:r>
              <a:rPr lang="en-GB" b="1" dirty="0" smtClean="0">
                <a:latin typeface="Arial" panose="020B0604020202020204" pitchFamily="34" charset="0"/>
                <a:cs typeface="Arial" panose="020B0604020202020204" pitchFamily="34" charset="0"/>
              </a:rPr>
              <a:t>lessons - Fairer Scotland Duty</a:t>
            </a:r>
          </a:p>
          <a:p>
            <a:endParaRPr lang="en-GB" b="1" dirty="0">
              <a:latin typeface="Arial" panose="020B0604020202020204" pitchFamily="34" charset="0"/>
              <a:cs typeface="Arial" panose="020B0604020202020204" pitchFamily="34" charset="0"/>
            </a:endParaRPr>
          </a:p>
          <a:p>
            <a:pPr lvl="0"/>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We </a:t>
            </a:r>
            <a:r>
              <a:rPr lang="en-GB" dirty="0">
                <a:latin typeface="Arial" panose="020B0604020202020204" pitchFamily="34" charset="0"/>
                <a:cs typeface="Arial" panose="020B0604020202020204" pitchFamily="34" charset="0"/>
              </a:rPr>
              <a:t>will </a:t>
            </a:r>
            <a:r>
              <a:rPr lang="en-GB" dirty="0" smtClean="0">
                <a:latin typeface="Arial" panose="020B0604020202020204" pitchFamily="34" charset="0"/>
                <a:cs typeface="Arial" panose="020B0604020202020204" pitchFamily="34" charset="0"/>
              </a:rPr>
              <a:t>look at </a:t>
            </a:r>
            <a:r>
              <a:rPr lang="en-GB" dirty="0">
                <a:latin typeface="Arial" panose="020B0604020202020204" pitchFamily="34" charset="0"/>
                <a:cs typeface="Arial" panose="020B0604020202020204" pitchFamily="34" charset="0"/>
              </a:rPr>
              <a:t>how the duty has been implemented in Scotland – but our overall aim is to ensure that the approach we adopt takes full account of the existing Welsh legislative context, particularly the Well-being of Futures Generations </a:t>
            </a:r>
            <a:r>
              <a:rPr lang="en-GB" dirty="0" smtClean="0">
                <a:latin typeface="Arial" panose="020B0604020202020204" pitchFamily="34" charset="0"/>
                <a:cs typeface="Arial" panose="020B0604020202020204" pitchFamily="34" charset="0"/>
              </a:rPr>
              <a:t>Act.</a:t>
            </a:r>
            <a:endParaRPr lang="en-GB" dirty="0" smtClean="0">
              <a:latin typeface="Arial" panose="020B0604020202020204" pitchFamily="34" charset="0"/>
              <a:cs typeface="Arial" panose="020B0604020202020204" pitchFamily="34" charset="0"/>
            </a:endParaRPr>
          </a:p>
          <a:p>
            <a:pPr lvl="0"/>
            <a:endParaRPr lang="en-GB" dirty="0"/>
          </a:p>
          <a:p>
            <a:pPr lvl="0"/>
            <a:endParaRPr lang="en-GB" dirty="0"/>
          </a:p>
          <a:p>
            <a:r>
              <a:rPr lang="en-GB" dirty="0"/>
              <a:t> </a:t>
            </a:r>
          </a:p>
          <a:p>
            <a:endParaRPr lang="en-GB" dirty="0">
              <a:latin typeface="Arial" panose="020B0604020202020204" pitchFamily="34" charset="0"/>
              <a:cs typeface="Arial" panose="020B0604020202020204" pitchFamily="34" charset="0"/>
            </a:endParaRPr>
          </a:p>
        </p:txBody>
      </p:sp>
      <p:pic>
        <p:nvPicPr>
          <p:cNvPr id="5" name="Picture 4" descr="A picture containing stationary&#10;&#10;Description generated with high confidence">
            <a:extLst>
              <a:ext uri="{FF2B5EF4-FFF2-40B4-BE49-F238E27FC236}">
                <a16:creationId xmlns:a16="http://schemas.microsoft.com/office/drawing/2014/main" id="{6D2CCC18-9C8F-4EF9-B06D-D1E2097FC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203" y="3862572"/>
            <a:ext cx="2688136" cy="2540289"/>
          </a:xfrm>
          <a:prstGeom prst="rect">
            <a:avLst/>
          </a:prstGeom>
        </p:spPr>
      </p:pic>
    </p:spTree>
    <p:extLst>
      <p:ext uri="{BB962C8B-B14F-4D97-AF65-F5344CB8AC3E}">
        <p14:creationId xmlns:p14="http://schemas.microsoft.com/office/powerpoint/2010/main" val="797636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134619"/>
            <a:ext cx="6853084" cy="5909310"/>
          </a:xfrm>
          <a:prstGeom prst="rect">
            <a:avLst/>
          </a:prstGeom>
          <a:noFill/>
        </p:spPr>
        <p:txBody>
          <a:bodyPr wrap="square" rtlCol="0">
            <a:spAutoFit/>
          </a:bodyPr>
          <a:lstStyle/>
          <a:p>
            <a:endParaRPr lang="en-GB" b="1"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Next steps</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Welsh Government will be launching a public consultation on proposals from 22 November - 17 January 2020. </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Stakeholder </a:t>
            </a:r>
            <a:r>
              <a:rPr lang="en-GB" dirty="0">
                <a:latin typeface="Arial" panose="020B0604020202020204" pitchFamily="34" charset="0"/>
                <a:cs typeface="Arial" panose="020B0604020202020204" pitchFamily="34" charset="0"/>
              </a:rPr>
              <a:t>events will run alongside the consultation on an all Wales basis to help raise awareness and to inform the development of the supporting guidance</a:t>
            </a:r>
            <a:r>
              <a:rPr lang="en-GB"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The duty will come into force on the 1 April 2020.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In order to support relevant public bodies, guidance will be co-produced between Welsh Government, relevant public body representatives, and other key stakeholders through a series of events.</a:t>
            </a:r>
          </a:p>
          <a:p>
            <a:r>
              <a:rPr lang="en-GB" dirty="0">
                <a:latin typeface="Arial" panose="020B0604020202020204" pitchFamily="34" charset="0"/>
                <a:cs typeface="Arial" panose="020B0604020202020204" pitchFamily="34" charset="0"/>
              </a:rPr>
              <a:t> </a:t>
            </a:r>
          </a:p>
          <a:p>
            <a:pPr lvl="0"/>
            <a:endParaRPr lang="en-GB" dirty="0"/>
          </a:p>
          <a:p>
            <a:pPr lvl="0"/>
            <a:endParaRPr lang="en-GB" dirty="0" smtClean="0"/>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889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2675" y="333137"/>
            <a:ext cx="6853084" cy="6524863"/>
          </a:xfrm>
          <a:prstGeom prst="rect">
            <a:avLst/>
          </a:prstGeom>
          <a:noFill/>
        </p:spPr>
        <p:txBody>
          <a:bodyPr wrap="square" rtlCol="0">
            <a:spAutoFit/>
          </a:bodyPr>
          <a:lstStyle/>
          <a:p>
            <a:endParaRPr lang="en-GB" sz="1600" b="1" dirty="0" smtClean="0">
              <a:latin typeface="Arial" panose="020B0604020202020204" pitchFamily="34" charset="0"/>
              <a:cs typeface="Arial" panose="020B0604020202020204" pitchFamily="34" charset="0"/>
            </a:endParaRPr>
          </a:p>
          <a:p>
            <a:r>
              <a:rPr lang="en-GB" sz="1600" b="1" dirty="0" smtClean="0">
                <a:latin typeface="Arial" panose="020B0604020202020204" pitchFamily="34" charset="0"/>
                <a:cs typeface="Arial" panose="020B0604020202020204" pitchFamily="34" charset="0"/>
              </a:rPr>
              <a:t>Summary </a:t>
            </a:r>
            <a:endParaRPr lang="en-GB" sz="1600"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commencement of the socio-economic duty is about requiring relevant public bodies to:</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consider socio-economic disadvantage when making key strategic decisions;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demonstrate they have considered available evidence on socio-economic disadvantage to inform how they can better target their policies and resources to help those who are most disadvantaged;</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balance the desirability of that aim against other objectives;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working within existing resource allocations and budgets, and within existing planning, decision-making, and reporting processes.</a:t>
            </a:r>
          </a:p>
          <a:p>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The duty is not about:</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creating a new equalities strand or protected characteristic;</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creating new justiciable rights for individuals;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addressing discrimination against individuals on account of socioeconomic factors;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superseding all other strategic priorities;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creating burdensome new monitoring or reporting processes;</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directly affecting or determining operational decisions or everyday decisions; or</a:t>
            </a:r>
          </a:p>
          <a:p>
            <a:pPr marL="285750" lvl="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requiring relevant public bodies to use their resources to remove unequal outcomes in every case where they are identified.</a:t>
            </a:r>
          </a:p>
          <a:p>
            <a:r>
              <a:rPr lang="en-GB" b="1" dirty="0"/>
              <a:t> </a:t>
            </a:r>
            <a:endParaRPr lang="en-GB" dirty="0"/>
          </a:p>
        </p:txBody>
      </p:sp>
    </p:spTree>
    <p:extLst>
      <p:ext uri="{BB962C8B-B14F-4D97-AF65-F5344CB8AC3E}">
        <p14:creationId xmlns:p14="http://schemas.microsoft.com/office/powerpoint/2010/main" val="1343326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783548"/>
            <a:ext cx="6853084" cy="2308324"/>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declaration and </a:t>
            </a:r>
            <a:r>
              <a:rPr lang="en-GB" b="1" dirty="0" smtClean="0">
                <a:latin typeface="Arial" panose="020B0604020202020204" pitchFamily="34" charset="0"/>
                <a:cs typeface="Arial" panose="020B0604020202020204" pitchFamily="34" charset="0"/>
              </a:rPr>
              <a:t>intent</a:t>
            </a:r>
          </a:p>
          <a:p>
            <a:endParaRPr lang="en-GB" dirty="0"/>
          </a:p>
          <a:p>
            <a:r>
              <a:rPr lang="en-GB" dirty="0">
                <a:latin typeface="Arial" panose="020B0604020202020204" pitchFamily="34" charset="0"/>
                <a:cs typeface="Arial" panose="020B0604020202020204" pitchFamily="34" charset="0"/>
              </a:rPr>
              <a:t>A priority for the Welsh Government is to take action to safeguard equality and human rights, particularly in the context of Brexit. One piece of this work is through commencing the socio-economic duty – a commitment from the First Minister’s election manifesto.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6191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783548"/>
            <a:ext cx="6853084" cy="2031325"/>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The </a:t>
            </a:r>
            <a:r>
              <a:rPr lang="en-GB" b="1" dirty="0" smtClean="0">
                <a:latin typeface="Arial" panose="020B0604020202020204" pitchFamily="34" charset="0"/>
                <a:cs typeface="Arial" panose="020B0604020202020204" pitchFamily="34" charset="0"/>
              </a:rPr>
              <a:t>legal bits </a:t>
            </a:r>
          </a:p>
          <a:p>
            <a:endParaRPr lang="en-GB" dirty="0"/>
          </a:p>
          <a:p>
            <a:r>
              <a:rPr lang="en-GB" dirty="0">
                <a:latin typeface="Arial" panose="020B0604020202020204" pitchFamily="34" charset="0"/>
                <a:cs typeface="Arial" panose="020B0604020202020204" pitchFamily="34" charset="0"/>
              </a:rPr>
              <a:t>Section 45 of the </a:t>
            </a:r>
            <a:r>
              <a:rPr lang="en-GB" u="sng" dirty="0">
                <a:latin typeface="Arial" panose="020B0604020202020204" pitchFamily="34" charset="0"/>
                <a:cs typeface="Arial" panose="020B0604020202020204" pitchFamily="34" charset="0"/>
                <a:hlinkClick r:id="rId2"/>
              </a:rPr>
              <a:t>Wales Act 2017</a:t>
            </a:r>
            <a:r>
              <a:rPr lang="en-GB" dirty="0">
                <a:latin typeface="Arial" panose="020B0604020202020204" pitchFamily="34" charset="0"/>
                <a:cs typeface="Arial" panose="020B0604020202020204" pitchFamily="34" charset="0"/>
              </a:rPr>
              <a:t> devolves the power to Welsh Ministers to commence the socio-economic duty to the Welsh Government. This involves enacting Part 1, Section 1 of the </a:t>
            </a:r>
            <a:r>
              <a:rPr lang="en-GB" u="sng" dirty="0">
                <a:latin typeface="Arial" panose="020B0604020202020204" pitchFamily="34" charset="0"/>
                <a:cs typeface="Arial" panose="020B0604020202020204" pitchFamily="34" charset="0"/>
                <a:hlinkClick r:id="rId3"/>
              </a:rPr>
              <a:t>Equality Act 2010</a:t>
            </a:r>
            <a:r>
              <a:rPr lang="en-GB" dirty="0">
                <a:latin typeface="Arial" panose="020B0604020202020204" pitchFamily="34" charset="0"/>
                <a:cs typeface="Arial" panose="020B0604020202020204" pitchFamily="34" charset="0"/>
              </a:rPr>
              <a:t> – the socio-economic duty</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326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229599"/>
            <a:ext cx="6853084" cy="2862322"/>
          </a:xfrm>
          <a:prstGeom prst="rect">
            <a:avLst/>
          </a:prstGeom>
          <a:noFill/>
        </p:spPr>
        <p:txBody>
          <a:bodyPr wrap="square" rtlCol="0">
            <a:spAutoFit/>
          </a:bodyPr>
          <a:lstStyle/>
          <a:p>
            <a:endParaRPr lang="en-GB" b="1" dirty="0" smtClean="0">
              <a:latin typeface="Arial" panose="020B0604020202020204" pitchFamily="34" charset="0"/>
              <a:cs typeface="Arial" panose="020B0604020202020204" pitchFamily="34" charset="0"/>
            </a:endParaRPr>
          </a:p>
          <a:p>
            <a:endParaRPr lang="en-GB" b="1"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So, what does the socio-economic duty mean?</a:t>
            </a:r>
          </a:p>
          <a:p>
            <a:endParaRPr lang="en-GB" b="1"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requires specified public bodies, when making </a:t>
            </a:r>
            <a:r>
              <a:rPr lang="en-GB" u="sng" dirty="0">
                <a:latin typeface="Arial" panose="020B0604020202020204" pitchFamily="34" charset="0"/>
                <a:cs typeface="Arial" panose="020B0604020202020204" pitchFamily="34" charset="0"/>
              </a:rPr>
              <a:t>strategic decisions</a:t>
            </a:r>
            <a:r>
              <a:rPr lang="en-GB" dirty="0">
                <a:latin typeface="Arial" panose="020B0604020202020204" pitchFamily="34" charset="0"/>
                <a:cs typeface="Arial" panose="020B0604020202020204" pitchFamily="34" charset="0"/>
              </a:rPr>
              <a:t> such as ‘deciding priorities and setting objectives’, </a:t>
            </a:r>
            <a:r>
              <a:rPr lang="en-GB" u="sng" dirty="0">
                <a:latin typeface="Arial" panose="020B0604020202020204" pitchFamily="34" charset="0"/>
                <a:cs typeface="Arial" panose="020B0604020202020204" pitchFamily="34" charset="0"/>
              </a:rPr>
              <a:t>to consider</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how </a:t>
            </a:r>
            <a:r>
              <a:rPr lang="en-GB" dirty="0">
                <a:latin typeface="Arial" panose="020B0604020202020204" pitchFamily="34" charset="0"/>
                <a:cs typeface="Arial" panose="020B0604020202020204" pitchFamily="34" charset="0"/>
              </a:rPr>
              <a:t>their decisions might help to reduce the </a:t>
            </a:r>
            <a:r>
              <a:rPr lang="en-GB" u="sng" dirty="0">
                <a:latin typeface="Arial" panose="020B0604020202020204" pitchFamily="34" charset="0"/>
                <a:cs typeface="Arial" panose="020B0604020202020204" pitchFamily="34" charset="0"/>
              </a:rPr>
              <a:t>inequalities </a:t>
            </a:r>
            <a:r>
              <a:rPr lang="en-GB" dirty="0">
                <a:latin typeface="Arial" panose="020B0604020202020204" pitchFamily="34" charset="0"/>
                <a:cs typeface="Arial" panose="020B0604020202020204" pitchFamily="34" charset="0"/>
              </a:rPr>
              <a:t>associated with </a:t>
            </a:r>
            <a:r>
              <a:rPr lang="en-GB" u="sng" dirty="0">
                <a:latin typeface="Arial" panose="020B0604020202020204" pitchFamily="34" charset="0"/>
                <a:cs typeface="Arial" panose="020B0604020202020204" pitchFamily="34" charset="0"/>
              </a:rPr>
              <a:t>socio-economic disadvantage</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492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119525"/>
            <a:ext cx="6853084" cy="501675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Who will be captured by the </a:t>
            </a:r>
            <a:r>
              <a:rPr lang="en-GB" b="1" dirty="0" smtClean="0">
                <a:latin typeface="Arial" panose="020B0604020202020204" pitchFamily="34" charset="0"/>
                <a:cs typeface="Arial" panose="020B0604020202020204" pitchFamily="34" charset="0"/>
              </a:rPr>
              <a:t>duty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duty will apply to the following eligible public bodies, as they are deemed to have satisfied the (‘test’ under section 2(6) of the Equality Act </a:t>
            </a:r>
            <a:r>
              <a:rPr lang="en-GB" dirty="0" smtClean="0">
                <a:latin typeface="Arial" panose="020B0604020202020204" pitchFamily="34" charset="0"/>
                <a:cs typeface="Arial" panose="020B0604020202020204" pitchFamily="34" charset="0"/>
              </a:rPr>
              <a:t>2010:</a:t>
            </a:r>
            <a:endParaRPr lang="en-GB"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endParaRPr lang="en-GB" sz="1400" dirty="0">
              <a:latin typeface="Arial" panose="020B0604020202020204" pitchFamily="34" charset="0"/>
              <a:cs typeface="Arial" panose="020B0604020202020204" pitchFamily="34" charset="0"/>
            </a:endParaRPr>
          </a:p>
          <a:p>
            <a:pPr marL="714375" lvl="3" indent="-261938">
              <a:buFont typeface="Wingdings" panose="05000000000000000000" pitchFamily="2" charset="2"/>
              <a:buChar char="ü"/>
            </a:pPr>
            <a:r>
              <a:rPr lang="en-GB" dirty="0" smtClean="0">
                <a:latin typeface="Arial" panose="020B0604020202020204" pitchFamily="34" charset="0"/>
                <a:cs typeface="Arial" panose="020B0604020202020204" pitchFamily="34" charset="0"/>
              </a:rPr>
              <a:t>Welsh Ministers;</a:t>
            </a:r>
          </a:p>
          <a:p>
            <a:pPr marL="714375" lvl="3" indent="-261938">
              <a:buFont typeface="Wingdings" panose="05000000000000000000" pitchFamily="2" charset="2"/>
              <a:buChar char="ü"/>
            </a:pPr>
            <a:r>
              <a:rPr lang="en-GB" dirty="0" smtClean="0">
                <a:latin typeface="Arial" panose="020B0604020202020204" pitchFamily="34" charset="0"/>
                <a:cs typeface="Arial" panose="020B0604020202020204" pitchFamily="34" charset="0"/>
              </a:rPr>
              <a:t>Local </a:t>
            </a:r>
            <a:r>
              <a:rPr lang="en-GB" dirty="0">
                <a:latin typeface="Arial" panose="020B0604020202020204" pitchFamily="34" charset="0"/>
                <a:cs typeface="Arial" panose="020B0604020202020204" pitchFamily="34" charset="0"/>
              </a:rPr>
              <a:t>Health </a:t>
            </a:r>
            <a:r>
              <a:rPr lang="en-GB" dirty="0" smtClean="0">
                <a:latin typeface="Arial" panose="020B0604020202020204" pitchFamily="34" charset="0"/>
                <a:cs typeface="Arial" panose="020B0604020202020204" pitchFamily="34" charset="0"/>
              </a:rPr>
              <a:t>Boards;</a:t>
            </a:r>
          </a:p>
          <a:p>
            <a:pPr marL="714375" lvl="3" indent="-261938">
              <a:buFont typeface="Wingdings" panose="05000000000000000000" pitchFamily="2" charset="2"/>
              <a:buChar char="ü"/>
            </a:pPr>
            <a:r>
              <a:rPr lang="en-GB" dirty="0" smtClean="0">
                <a:latin typeface="Arial" panose="020B0604020202020204" pitchFamily="34" charset="0"/>
                <a:cs typeface="Arial" panose="020B0604020202020204" pitchFamily="34" charset="0"/>
              </a:rPr>
              <a:t>NHS Trusts;</a:t>
            </a:r>
          </a:p>
          <a:p>
            <a:pPr marL="714375" lvl="3" indent="-261938">
              <a:buFont typeface="Wingdings" panose="05000000000000000000" pitchFamily="2" charset="2"/>
              <a:buChar char="ü"/>
            </a:pPr>
            <a:r>
              <a:rPr lang="en-GB" dirty="0" smtClean="0">
                <a:latin typeface="Arial" panose="020B0604020202020204" pitchFamily="34" charset="0"/>
                <a:cs typeface="Arial" panose="020B0604020202020204" pitchFamily="34" charset="0"/>
              </a:rPr>
              <a:t>Welsh </a:t>
            </a:r>
            <a:r>
              <a:rPr lang="en-GB" dirty="0">
                <a:latin typeface="Arial" panose="020B0604020202020204" pitchFamily="34" charset="0"/>
                <a:cs typeface="Arial" panose="020B0604020202020204" pitchFamily="34" charset="0"/>
              </a:rPr>
              <a:t>Special Health Authorities (</a:t>
            </a:r>
            <a:r>
              <a:rPr lang="en-GB" dirty="0" err="1">
                <a:latin typeface="Arial" panose="020B0604020202020204" pitchFamily="34" charset="0"/>
                <a:cs typeface="Arial" panose="020B0604020202020204" pitchFamily="34" charset="0"/>
              </a:rPr>
              <a:t>HEIW</a:t>
            </a:r>
            <a:r>
              <a:rPr lang="en-GB" dirty="0" smtClean="0">
                <a:latin typeface="Arial" panose="020B0604020202020204" pitchFamily="34" charset="0"/>
                <a:cs typeface="Arial" panose="020B0604020202020204" pitchFamily="34" charset="0"/>
              </a:rPr>
              <a:t>);</a:t>
            </a:r>
          </a:p>
          <a:p>
            <a:pPr marL="714375" lvl="3" indent="-261938">
              <a:buFont typeface="Wingdings" panose="05000000000000000000" pitchFamily="2" charset="2"/>
              <a:buChar char="ü"/>
            </a:pPr>
            <a:r>
              <a:rPr lang="en-GB" dirty="0" smtClean="0">
                <a:latin typeface="Arial" panose="020B0604020202020204" pitchFamily="34" charset="0"/>
                <a:cs typeface="Arial" panose="020B0604020202020204" pitchFamily="34" charset="0"/>
              </a:rPr>
              <a:t>Local Authorities;</a:t>
            </a:r>
          </a:p>
          <a:p>
            <a:pPr marL="714375" lvl="3" indent="-261938">
              <a:buFont typeface="Wingdings" panose="05000000000000000000" pitchFamily="2" charset="2"/>
              <a:buChar char="ü"/>
            </a:pPr>
            <a:r>
              <a:rPr lang="en-GB" dirty="0" smtClean="0">
                <a:latin typeface="Arial" panose="020B0604020202020204" pitchFamily="34" charset="0"/>
                <a:cs typeface="Arial" panose="020B0604020202020204" pitchFamily="34" charset="0"/>
              </a:rPr>
              <a:t>Fire </a:t>
            </a:r>
            <a:r>
              <a:rPr lang="en-GB" dirty="0">
                <a:latin typeface="Arial" panose="020B0604020202020204" pitchFamily="34" charset="0"/>
                <a:cs typeface="Arial" panose="020B0604020202020204" pitchFamily="34" charset="0"/>
              </a:rPr>
              <a:t>and Rescue </a:t>
            </a:r>
            <a:r>
              <a:rPr lang="en-GB" dirty="0" smtClean="0">
                <a:latin typeface="Arial" panose="020B0604020202020204" pitchFamily="34" charset="0"/>
                <a:cs typeface="Arial" panose="020B0604020202020204" pitchFamily="34" charset="0"/>
              </a:rPr>
              <a:t>Services;</a:t>
            </a:r>
          </a:p>
          <a:p>
            <a:pPr marL="714375" lvl="3" indent="-261938">
              <a:buFont typeface="Wingdings" panose="05000000000000000000" pitchFamily="2" charset="2"/>
              <a:buChar char="ü"/>
            </a:pPr>
            <a:r>
              <a:rPr lang="en-GB" dirty="0" smtClean="0">
                <a:latin typeface="Arial" panose="020B0604020202020204" pitchFamily="34" charset="0"/>
                <a:cs typeface="Arial" panose="020B0604020202020204" pitchFamily="34" charset="0"/>
              </a:rPr>
              <a:t>Welsh Revenue Authority; and</a:t>
            </a:r>
          </a:p>
          <a:p>
            <a:pPr marL="714375" lvl="3" indent="-261938">
              <a:buFont typeface="Wingdings" panose="05000000000000000000" pitchFamily="2" charset="2"/>
              <a:buChar char="ü"/>
            </a:pPr>
            <a:r>
              <a:rPr lang="en-GB" dirty="0" smtClean="0">
                <a:latin typeface="Arial" panose="020B0604020202020204" pitchFamily="34" charset="0"/>
                <a:cs typeface="Arial" panose="020B0604020202020204" pitchFamily="34" charset="0"/>
              </a:rPr>
              <a:t>National </a:t>
            </a:r>
            <a:r>
              <a:rPr lang="en-GB" dirty="0">
                <a:latin typeface="Arial" panose="020B0604020202020204" pitchFamily="34" charset="0"/>
                <a:cs typeface="Arial" panose="020B0604020202020204" pitchFamily="34" charset="0"/>
              </a:rPr>
              <a:t>Park Authorities.</a:t>
            </a:r>
          </a:p>
          <a:p>
            <a:pPr lvl="0"/>
            <a:endParaRPr lang="en-GB" dirty="0"/>
          </a:p>
        </p:txBody>
      </p:sp>
    </p:spTree>
    <p:extLst>
      <p:ext uri="{BB962C8B-B14F-4D97-AF65-F5344CB8AC3E}">
        <p14:creationId xmlns:p14="http://schemas.microsoft.com/office/powerpoint/2010/main" val="62458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119525"/>
            <a:ext cx="6853084"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a:t>
            </a:r>
          </a:p>
          <a:p>
            <a:endParaRPr lang="en-GB" b="1"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Consultation </a:t>
            </a:r>
            <a:r>
              <a:rPr lang="en-GB" b="1" dirty="0" smtClean="0">
                <a:latin typeface="Arial" panose="020B0604020202020204" pitchFamily="34" charset="0"/>
                <a:cs typeface="Arial" panose="020B0604020202020204" pitchFamily="34" charset="0"/>
              </a:rPr>
              <a:t>– 22 November 2019 to 17 January 2020</a:t>
            </a:r>
          </a:p>
          <a:p>
            <a:endParaRPr lang="en-GB" b="1"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Welsh </a:t>
            </a:r>
            <a:r>
              <a:rPr lang="en-GB" dirty="0" smtClean="0">
                <a:latin typeface="Arial" panose="020B0604020202020204" pitchFamily="34" charset="0"/>
                <a:cs typeface="Arial" panose="020B0604020202020204" pitchFamily="34" charset="0"/>
              </a:rPr>
              <a:t>Government will be launching an 8 week consultation - </a:t>
            </a:r>
            <a:r>
              <a:rPr lang="en-GB" dirty="0">
                <a:latin typeface="Arial" panose="020B0604020202020204" pitchFamily="34" charset="0"/>
                <a:cs typeface="Arial" panose="020B0604020202020204" pitchFamily="34" charset="0"/>
              </a:rPr>
              <a:t>A More Equal Wales – Commencing the Socio-economic </a:t>
            </a:r>
            <a:r>
              <a:rPr lang="en-GB" dirty="0" smtClean="0">
                <a:latin typeface="Arial" panose="020B0604020202020204" pitchFamily="34" charset="0"/>
                <a:cs typeface="Arial" panose="020B0604020202020204" pitchFamily="34" charset="0"/>
              </a:rPr>
              <a:t>Duty</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between 22 November 2019 and 17 January 2020.</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consultation </a:t>
            </a:r>
            <a:r>
              <a:rPr lang="en-GB" dirty="0" smtClean="0">
                <a:latin typeface="Arial" panose="020B0604020202020204" pitchFamily="34" charset="0"/>
                <a:cs typeface="Arial" panose="020B0604020202020204" pitchFamily="34" charset="0"/>
              </a:rPr>
              <a:t>will seek </a:t>
            </a:r>
            <a:r>
              <a:rPr lang="en-GB" dirty="0" smtClean="0">
                <a:latin typeface="Arial" panose="020B0604020202020204" pitchFamily="34" charset="0"/>
                <a:cs typeface="Arial" panose="020B0604020202020204" pitchFamily="34" charset="0"/>
              </a:rPr>
              <a:t>the views from </a:t>
            </a:r>
            <a:r>
              <a:rPr lang="en-US" dirty="0" smtClean="0">
                <a:latin typeface="Arial" panose="020B0604020202020204" pitchFamily="34" charset="0"/>
                <a:cs typeface="Arial" panose="020B0604020202020204" pitchFamily="34" charset="0"/>
              </a:rPr>
              <a:t>members </a:t>
            </a:r>
            <a:r>
              <a:rPr lang="en-US" dirty="0">
                <a:latin typeface="Arial" panose="020B0604020202020204" pitchFamily="34" charset="0"/>
                <a:cs typeface="Arial" panose="020B0604020202020204" pitchFamily="34" charset="0"/>
              </a:rPr>
              <a:t>of the public and key stakeholders </a:t>
            </a:r>
            <a:r>
              <a:rPr lang="en-GB" dirty="0" smtClean="0">
                <a:latin typeface="Arial" panose="020B0604020202020204" pitchFamily="34" charset="0"/>
                <a:cs typeface="Arial" panose="020B0604020202020204" pitchFamily="34" charset="0"/>
              </a:rPr>
              <a:t>on </a:t>
            </a:r>
            <a:r>
              <a:rPr lang="en-US" dirty="0" smtClean="0">
                <a:latin typeface="Arial" panose="020B0604020202020204" pitchFamily="34" charset="0"/>
                <a:cs typeface="Arial" panose="020B0604020202020204" pitchFamily="34" charset="0"/>
              </a:rPr>
              <a:t>which </a:t>
            </a:r>
            <a:r>
              <a:rPr lang="en-US" dirty="0">
                <a:latin typeface="Arial" panose="020B0604020202020204" pitchFamily="34" charset="0"/>
                <a:cs typeface="Arial" panose="020B0604020202020204" pitchFamily="34" charset="0"/>
              </a:rPr>
              <a:t>public bodies should be captured by the duty and how the duty </a:t>
            </a:r>
            <a:r>
              <a:rPr lang="en-US" dirty="0" smtClean="0">
                <a:latin typeface="Arial" panose="020B0604020202020204" pitchFamily="34" charset="0"/>
                <a:cs typeface="Arial" panose="020B0604020202020204" pitchFamily="34" charset="0"/>
              </a:rPr>
              <a:t>is implemented</a:t>
            </a:r>
            <a:r>
              <a:rPr lang="en-US"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responses to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consultation will inform </a:t>
            </a:r>
            <a:r>
              <a:rPr lang="en-US" dirty="0" smtClean="0">
                <a:latin typeface="Arial" panose="020B0604020202020204" pitchFamily="34" charset="0"/>
                <a:cs typeface="Arial" panose="020B0604020202020204" pitchFamily="34" charset="0"/>
              </a:rPr>
              <a:t>guidance </a:t>
            </a:r>
            <a:r>
              <a:rPr lang="en-US" dirty="0">
                <a:latin typeface="Arial" panose="020B0604020202020204" pitchFamily="34" charset="0"/>
                <a:cs typeface="Arial" panose="020B0604020202020204" pitchFamily="34" charset="0"/>
              </a:rPr>
              <a:t>to ensure the socio-economic duty works for public bodies to whom it applies and delivers for the people of Wales.</a:t>
            </a:r>
            <a:endParaRPr lang="en-GB"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endParaRPr lang="en-GB" dirty="0"/>
          </a:p>
          <a:p>
            <a:r>
              <a:rPr lang="en-GB" b="1" dirty="0" smtClean="0">
                <a:latin typeface="Arial" panose="020B0604020202020204" pitchFamily="34" charset="0"/>
                <a:cs typeface="Arial" panose="020B0604020202020204" pitchFamily="34" charset="0"/>
              </a:rPr>
              <a:t>We need your views!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63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119525"/>
            <a:ext cx="6853084" cy="4247317"/>
          </a:xfrm>
          <a:prstGeom prst="rect">
            <a:avLst/>
          </a:prstGeom>
          <a:noFill/>
        </p:spPr>
        <p:txBody>
          <a:bodyPr wrap="square" rtlCol="0">
            <a:spAutoFit/>
          </a:bodyPr>
          <a:lstStyle/>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Defining </a:t>
            </a:r>
            <a:r>
              <a:rPr lang="en-US" b="1" dirty="0">
                <a:latin typeface="Arial" panose="020B0604020202020204" pitchFamily="34" charset="0"/>
                <a:cs typeface="Arial" panose="020B0604020202020204" pitchFamily="34" charset="0"/>
              </a:rPr>
              <a:t>the Key Terms </a:t>
            </a:r>
            <a:r>
              <a:rPr lang="en-GB" b="1" dirty="0" smtClean="0">
                <a:latin typeface="Arial" panose="020B0604020202020204" pitchFamily="34" charset="0"/>
                <a:cs typeface="Arial" panose="020B0604020202020204" pitchFamily="34" charset="0"/>
              </a:rPr>
              <a:t> </a:t>
            </a:r>
          </a:p>
          <a:p>
            <a:pPr lvl="0"/>
            <a:endParaRPr lang="en-GB"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Through </a:t>
            </a:r>
            <a:r>
              <a:rPr lang="en-US" dirty="0" smtClean="0">
                <a:latin typeface="Arial" panose="020B0604020202020204" pitchFamily="34" charset="0"/>
                <a:cs typeface="Arial" panose="020B0604020202020204" pitchFamily="34" charset="0"/>
              </a:rPr>
              <a:t>the consultation we will be seeking your views on a number of issues, including the various definitions</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These include</a:t>
            </a:r>
            <a:r>
              <a:rPr lang="en-US"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Decisions </a:t>
            </a:r>
            <a:r>
              <a:rPr lang="en-US" dirty="0">
                <a:latin typeface="Arial" panose="020B0604020202020204" pitchFamily="34" charset="0"/>
                <a:cs typeface="Arial" panose="020B0604020202020204" pitchFamily="34" charset="0"/>
              </a:rPr>
              <a:t>of a strategic nature</a:t>
            </a:r>
            <a:r>
              <a:rPr lang="en-US" dirty="0" smtClean="0">
                <a:latin typeface="Arial" panose="020B0604020202020204" pitchFamily="34" charset="0"/>
                <a:cs typeface="Arial" panose="020B0604020202020204" pitchFamily="34" charset="0"/>
              </a:rPr>
              <a:t>;</a:t>
            </a:r>
          </a:p>
          <a:p>
            <a:pPr lvl="0"/>
            <a:endParaRPr lang="en-GB"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Inequalities </a:t>
            </a:r>
            <a:r>
              <a:rPr lang="en-US" dirty="0">
                <a:latin typeface="Arial" panose="020B0604020202020204" pitchFamily="34" charset="0"/>
                <a:cs typeface="Arial" panose="020B0604020202020204" pitchFamily="34" charset="0"/>
              </a:rPr>
              <a:t>of outcome</a:t>
            </a:r>
            <a:r>
              <a:rPr lang="en-US" dirty="0" smtClean="0">
                <a:latin typeface="Arial" panose="020B0604020202020204" pitchFamily="34" charset="0"/>
                <a:cs typeface="Arial" panose="020B0604020202020204" pitchFamily="34" charset="0"/>
              </a:rPr>
              <a:t>;</a:t>
            </a:r>
          </a:p>
          <a:p>
            <a:pPr lvl="0"/>
            <a:endParaRPr lang="en-GB"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Socio-economic disadvantage.</a:t>
            </a: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910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119525"/>
            <a:ext cx="6853084" cy="4801314"/>
          </a:xfrm>
          <a:prstGeom prst="rect">
            <a:avLst/>
          </a:prstGeom>
          <a:noFill/>
        </p:spPr>
        <p:txBody>
          <a:bodyPr wrap="square" rtlCol="0">
            <a:spAutoFit/>
          </a:bodyPr>
          <a:lstStyle/>
          <a:p>
            <a:pPr marL="400050" indent="-400050">
              <a:buAutoNum type="romanLcParenR"/>
            </a:pPr>
            <a:endParaRPr lang="en-US" b="1" dirty="0" smtClean="0">
              <a:latin typeface="Arial" panose="020B0604020202020204" pitchFamily="34" charset="0"/>
              <a:cs typeface="Arial" panose="020B0604020202020204" pitchFamily="34" charset="0"/>
            </a:endParaRPr>
          </a:p>
          <a:p>
            <a:pPr marL="400050" indent="-400050">
              <a:buAutoNum type="romanLcParenR"/>
            </a:pPr>
            <a:endParaRPr lang="en-US" b="1" dirty="0">
              <a:latin typeface="Arial" panose="020B0604020202020204" pitchFamily="34" charset="0"/>
              <a:cs typeface="Arial" panose="020B0604020202020204" pitchFamily="34" charset="0"/>
            </a:endParaRPr>
          </a:p>
          <a:p>
            <a:pPr marL="400050" indent="-400050">
              <a:buAutoNum type="romanLcParenR"/>
            </a:pPr>
            <a:r>
              <a:rPr lang="en-US" b="1" dirty="0" smtClean="0">
                <a:latin typeface="Arial" panose="020B0604020202020204" pitchFamily="34" charset="0"/>
                <a:cs typeface="Arial" panose="020B0604020202020204" pitchFamily="34" charset="0"/>
              </a:rPr>
              <a:t>Decisions </a:t>
            </a:r>
            <a:r>
              <a:rPr lang="en-US" b="1" dirty="0">
                <a:latin typeface="Arial" panose="020B0604020202020204" pitchFamily="34" charset="0"/>
                <a:cs typeface="Arial" panose="020B0604020202020204" pitchFamily="34" charset="0"/>
              </a:rPr>
              <a:t>of a strategic </a:t>
            </a:r>
            <a:r>
              <a:rPr lang="en-US" b="1" dirty="0" smtClean="0">
                <a:latin typeface="Arial" panose="020B0604020202020204" pitchFamily="34" charset="0"/>
                <a:cs typeface="Arial" panose="020B0604020202020204" pitchFamily="34" charset="0"/>
              </a:rPr>
              <a:t>nature</a:t>
            </a:r>
          </a:p>
          <a:p>
            <a:pPr marL="400050" indent="-400050">
              <a:buAutoNum type="romanLcParenR"/>
            </a:pPr>
            <a:endParaRPr lang="en-US" b="1"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Welsh Government wishes to use a definition which truly captures the important decisions relevant public bodies make. It is therefore proposed in Wales a strategic decision, in the context of the proposed duty, is defined as:</a:t>
            </a:r>
          </a:p>
          <a:p>
            <a:endParaRPr lang="en-GB" dirty="0" smtClean="0">
              <a:latin typeface="Arial" panose="020B0604020202020204" pitchFamily="34" charset="0"/>
              <a:cs typeface="Arial" panose="020B0604020202020204" pitchFamily="34" charset="0"/>
            </a:endParaRPr>
          </a:p>
          <a:p>
            <a:r>
              <a:rPr lang="en-GB" i="1" dirty="0" smtClean="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Decisions which set the organisations’ overall priorities, strategies </a:t>
            </a:r>
            <a:r>
              <a:rPr lang="en-GB" i="1" dirty="0" smtClean="0">
                <a:latin typeface="Arial" panose="020B0604020202020204" pitchFamily="34" charset="0"/>
                <a:cs typeface="Arial" panose="020B0604020202020204" pitchFamily="34" charset="0"/>
              </a:rPr>
              <a:t>and </a:t>
            </a:r>
            <a:r>
              <a:rPr lang="en-GB" i="1" dirty="0">
                <a:latin typeface="Arial" panose="020B0604020202020204" pitchFamily="34" charset="0"/>
                <a:cs typeface="Arial" panose="020B0604020202020204" pitchFamily="34" charset="0"/>
              </a:rPr>
              <a:t>key policies, targets, broad approaches, and expenditure </a:t>
            </a:r>
            <a:r>
              <a:rPr lang="en-GB" i="1" dirty="0" smtClean="0">
                <a:latin typeface="Arial" panose="020B0604020202020204" pitchFamily="34" charset="0"/>
                <a:cs typeface="Arial" panose="020B0604020202020204" pitchFamily="34" charset="0"/>
              </a:rPr>
              <a:t>	concerning </a:t>
            </a:r>
            <a:r>
              <a:rPr lang="en-GB" i="1" dirty="0">
                <a:latin typeface="Arial" panose="020B0604020202020204" pitchFamily="34" charset="0"/>
                <a:cs typeface="Arial" panose="020B0604020202020204" pitchFamily="34" charset="0"/>
              </a:rPr>
              <a:t>the delivery of its business.” </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t> </a:t>
            </a:r>
          </a:p>
          <a:p>
            <a:endParaRPr lang="en-GB" dirty="0"/>
          </a:p>
          <a:p>
            <a:r>
              <a:rPr lang="en-US" b="1" dirty="0"/>
              <a:t> </a:t>
            </a:r>
            <a:endParaRPr lang="en-GB" dirty="0"/>
          </a:p>
          <a:p>
            <a:endParaRPr lang="en-GB" dirty="0" smtClean="0"/>
          </a:p>
        </p:txBody>
      </p:sp>
    </p:spTree>
    <p:extLst>
      <p:ext uri="{BB962C8B-B14F-4D97-AF65-F5344CB8AC3E}">
        <p14:creationId xmlns:p14="http://schemas.microsoft.com/office/powerpoint/2010/main" val="397395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3729" y="1119525"/>
            <a:ext cx="6853084" cy="4524315"/>
          </a:xfrm>
          <a:prstGeom prst="rect">
            <a:avLst/>
          </a:prstGeom>
          <a:noFill/>
        </p:spPr>
        <p:txBody>
          <a:bodyPr wrap="square" rtlCol="0">
            <a:spAutoFit/>
          </a:bodyPr>
          <a:lstStyle/>
          <a:p>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ii) </a:t>
            </a:r>
            <a:r>
              <a:rPr lang="en-US" b="1" dirty="0">
                <a:latin typeface="Arial" panose="020B0604020202020204" pitchFamily="34" charset="0"/>
                <a:cs typeface="Arial" panose="020B0604020202020204" pitchFamily="34" charset="0"/>
              </a:rPr>
              <a:t>Inequalities of outcome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Welsh Government wishes to help public bodies in determining which socio-economic inequalities are important to Wales by linking this to existing measures of </a:t>
            </a:r>
            <a:r>
              <a:rPr lang="en-GB" dirty="0" smtClean="0">
                <a:latin typeface="Arial" panose="020B0604020202020204" pitchFamily="34" charset="0"/>
                <a:cs typeface="Arial" panose="020B0604020202020204" pitchFamily="34" charset="0"/>
              </a:rPr>
              <a:t>inequality such as (not </a:t>
            </a:r>
            <a:r>
              <a:rPr lang="en-US" dirty="0">
                <a:latin typeface="Arial" panose="020B0604020202020204" pitchFamily="34" charset="0"/>
                <a:cs typeface="Arial" panose="020B0604020202020204" pitchFamily="34" charset="0"/>
              </a:rPr>
              <a:t>an exhaustive </a:t>
            </a:r>
            <a:r>
              <a:rPr lang="en-US" dirty="0" smtClean="0">
                <a:latin typeface="Arial" panose="020B0604020202020204" pitchFamily="34" charset="0"/>
                <a:cs typeface="Arial" panose="020B0604020202020204" pitchFamily="34" charset="0"/>
              </a:rPr>
              <a:t>list)</a:t>
            </a:r>
            <a:r>
              <a:rPr lang="en-GB" dirty="0" smtClean="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National Well-being Indicators laid by Welsh Ministers under the Well-being of Future Generations (Wales) Act </a:t>
            </a:r>
            <a:r>
              <a:rPr lang="en-GB" dirty="0" smtClean="0">
                <a:latin typeface="Arial" panose="020B0604020202020204" pitchFamily="34" charset="0"/>
                <a:cs typeface="Arial" panose="020B0604020202020204" pitchFamily="34" charset="0"/>
              </a:rPr>
              <a:t>2015 - those mapped against the ‘a more equal Wales’ well-being goal;</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Well-being </a:t>
            </a:r>
            <a:r>
              <a:rPr lang="en-GB" dirty="0">
                <a:latin typeface="Arial" panose="020B0604020202020204" pitchFamily="34" charset="0"/>
                <a:cs typeface="Arial" panose="020B0604020202020204" pitchFamily="34" charset="0"/>
              </a:rPr>
              <a:t>of Wales </a:t>
            </a:r>
            <a:r>
              <a:rPr lang="en-GB" dirty="0" smtClean="0">
                <a:latin typeface="Arial" panose="020B0604020202020204" pitchFamily="34" charset="0"/>
                <a:cs typeface="Arial" panose="020B0604020202020204" pitchFamily="34" charset="0"/>
              </a:rPr>
              <a:t>report;</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Is </a:t>
            </a:r>
            <a:r>
              <a:rPr lang="en-GB" dirty="0">
                <a:latin typeface="Arial" panose="020B0604020202020204" pitchFamily="34" charset="0"/>
                <a:cs typeface="Arial" panose="020B0604020202020204" pitchFamily="34" charset="0"/>
              </a:rPr>
              <a:t>Wales </a:t>
            </a:r>
            <a:r>
              <a:rPr lang="en-GB" dirty="0" smtClean="0">
                <a:latin typeface="Arial" panose="020B0604020202020204" pitchFamily="34" charset="0"/>
                <a:cs typeface="Arial" panose="020B0604020202020204" pitchFamily="34" charset="0"/>
              </a:rPr>
              <a:t>Fairer.</a:t>
            </a:r>
            <a:r>
              <a:rPr lang="en-US" b="1" dirty="0" smtClean="0"/>
              <a:t> </a:t>
            </a:r>
            <a:endParaRPr lang="en-GB" dirty="0" smtClean="0"/>
          </a:p>
        </p:txBody>
      </p:sp>
    </p:spTree>
    <p:extLst>
      <p:ext uri="{BB962C8B-B14F-4D97-AF65-F5344CB8AC3E}">
        <p14:creationId xmlns:p14="http://schemas.microsoft.com/office/powerpoint/2010/main" val="2028692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FF3C5B18883D4E21973B57C2EEED7FD1" version="1.0.0">
  <systemFields>
    <field name="Objective-Id">
      <value order="0">A27954646</value>
    </field>
    <field name="Objective-Title">
      <value order="0">Tai Bawb - Socio Economic Duty for Wales - Power Point - English</value>
    </field>
    <field name="Objective-Description">
      <value order="0"/>
    </field>
    <field name="Objective-CreationStamp">
      <value order="0">2019-10-30T10:26:46Z</value>
    </field>
    <field name="Objective-IsApproved">
      <value order="0">false</value>
    </field>
    <field name="Objective-IsPublished">
      <value order="0">true</value>
    </field>
    <field name="Objective-DatePublished">
      <value order="0">2019-11-05T16:19:34Z</value>
    </field>
    <field name="Objective-ModificationStamp">
      <value order="0">2019-11-05T16:19:34Z</value>
    </field>
    <field name="Objective-Owner">
      <value order="0">Pritchard, Rhian (EPS - Equality &amp; Prosperity)</value>
    </field>
    <field name="Objective-Path">
      <value order="0">Objective Global Folder:Business File Plan:Education &amp; Public Services (EPS):Education &amp; Public Services (EPS) - Communities &amp; Tackling Poverty - Equality and Prosperity:1 - Save:Equality Team:Policy Development:Socioeconomic Duty:Socioeconomic Duty - Communities Division - Policy - 2019-2021:Communications</value>
    </field>
    <field name="Objective-Parent">
      <value order="0">Communications</value>
    </field>
    <field name="Objective-State">
      <value order="0">Published</value>
    </field>
    <field name="Objective-VersionId">
      <value order="0">vA55802285</value>
    </field>
    <field name="Objective-Version">
      <value order="0">7.0</value>
    </field>
    <field name="Objective-VersionNumber">
      <value order="0">8</value>
    </field>
    <field name="Objective-VersionComment">
      <value order="0"/>
    </field>
    <field name="Objective-FileNumber">
      <value order="0">qA1384056</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2019-10-30T00:00:00Z</value>
      </field>
      <field name="Objective-What to Keep">
        <value order="0">No</value>
      </field>
      <field name="Objective-Official Translation">
        <value order="0"/>
      </field>
      <field name="Objective-Connect Creator">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2.xml><?xml version="1.0" encoding="utf-8"?>
<ct:contentTypeSchema xmlns:ct="http://schemas.microsoft.com/office/2006/metadata/contentType" xmlns:ma="http://schemas.microsoft.com/office/2006/metadata/properties/metaAttributes" ct:_="" ma:_="" ma:contentTypeName="Document" ma:contentTypeID="0x010100614BD28AAE43B241BD1B351CBB864BD1" ma:contentTypeVersion="10" ma:contentTypeDescription="Create a new document." ma:contentTypeScope="" ma:versionID="58080023cacd883957c83726f949d52d">
  <xsd:schema xmlns:xsd="http://www.w3.org/2001/XMLSchema" xmlns:xs="http://www.w3.org/2001/XMLSchema" xmlns:p="http://schemas.microsoft.com/office/2006/metadata/properties" xmlns:ns3="469be6fb-3b06-42ab-ba63-a3553e5be7d8" xmlns:ns4="ce7bbcf1-c2b7-4b14-91c8-7a4522138a49" targetNamespace="http://schemas.microsoft.com/office/2006/metadata/properties" ma:root="true" ma:fieldsID="92eaf044f3b2af8ea3cd0e42b99fe2b3" ns3:_="" ns4:_="">
    <xsd:import namespace="469be6fb-3b06-42ab-ba63-a3553e5be7d8"/>
    <xsd:import namespace="ce7bbcf1-c2b7-4b14-91c8-7a4522138a4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be6fb-3b06-42ab-ba63-a3553e5be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7bbcf1-c2b7-4b14-91c8-7a4522138a4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2.xml><?xml version="1.0" encoding="utf-8"?>
<ds:datastoreItem xmlns:ds="http://schemas.openxmlformats.org/officeDocument/2006/customXml" ds:itemID="{6776B551-E289-479F-AA82-62B95DED5B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9be6fb-3b06-42ab-ba63-a3553e5be7d8"/>
    <ds:schemaRef ds:uri="ce7bbcf1-c2b7-4b14-91c8-7a4522138a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48756E-C527-447E-A9ED-267CA8B5A86F}">
  <ds:schemaRefs>
    <ds:schemaRef ds:uri="http://schemas.microsoft.com/sharepoint/v3/contenttype/forms"/>
  </ds:schemaRefs>
</ds:datastoreItem>
</file>

<file path=customXml/itemProps4.xml><?xml version="1.0" encoding="utf-8"?>
<ds:datastoreItem xmlns:ds="http://schemas.openxmlformats.org/officeDocument/2006/customXml" ds:itemID="{2F0AA6B3-6F9D-4FC6-A7EB-B096E0849714}">
  <ds:schemaRefs>
    <ds:schemaRef ds:uri="http://purl.org/dc/terms/"/>
    <ds:schemaRef ds:uri="http://schemas.openxmlformats.org/package/2006/metadata/core-properties"/>
    <ds:schemaRef ds:uri="http://purl.org/dc/dcmitype/"/>
    <ds:schemaRef ds:uri="http://schemas.microsoft.com/office/infopath/2007/PartnerControls"/>
    <ds:schemaRef ds:uri="469be6fb-3b06-42ab-ba63-a3553e5be7d8"/>
    <ds:schemaRef ds:uri="http://purl.org/dc/elements/1.1/"/>
    <ds:schemaRef ds:uri="http://schemas.microsoft.com/office/2006/documentManagement/types"/>
    <ds:schemaRef ds:uri="ce7bbcf1-c2b7-4b14-91c8-7a4522138a4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470</TotalTime>
  <Words>930</Words>
  <Application>Microsoft Office PowerPoint</Application>
  <PresentationFormat>On-screen Show (4:3)</PresentationFormat>
  <Paragraphs>144</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Welsh Government</dc:creator>
  <cp:lastModifiedBy>Williams, Shane (EPS - Prosperous Futures)</cp:lastModifiedBy>
  <cp:revision>79</cp:revision>
  <dcterms:created xsi:type="dcterms:W3CDTF">2016-02-22T16:22:11Z</dcterms:created>
  <dcterms:modified xsi:type="dcterms:W3CDTF">2019-11-05T16:19:29Z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A27954646</vt:lpwstr>
  </property>
  <property fmtid="{D5CDD505-2E9C-101B-9397-08002B2CF9AE}" pid="4" name="Objective-Title">
    <vt:lpwstr>Tai Bawb - Socio Economic Duty for Wales - Power Point - English</vt:lpwstr>
  </property>
  <property fmtid="{D5CDD505-2E9C-101B-9397-08002B2CF9AE}" pid="5" name="Objective-Comment">
    <vt:lpwstr/>
  </property>
  <property fmtid="{D5CDD505-2E9C-101B-9397-08002B2CF9AE}" pid="6" name="Objective-CreationStamp">
    <vt:filetime>2019-10-30T10:26:53Z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2019-11-05T16:19:34Z</vt:filetime>
  </property>
  <property fmtid="{D5CDD505-2E9C-101B-9397-08002B2CF9AE}" pid="10" name="Objective-ModificationStamp">
    <vt:filetime>2019-11-05T16:19:34Z</vt:filetime>
  </property>
  <property fmtid="{D5CDD505-2E9C-101B-9397-08002B2CF9AE}" pid="11" name="Objective-Owner">
    <vt:lpwstr>Pritchard, Rhian (EPS - Equality &amp; Prosperity)</vt:lpwstr>
  </property>
  <property fmtid="{D5CDD505-2E9C-101B-9397-08002B2CF9AE}" pid="12" name="Objective-Path">
    <vt:lpwstr>Objective Global Folder:Business File Plan:Education &amp; Public Services (EPS):Education &amp; Public Services (EPS) - Communities &amp; Tackling Poverty - Equality and Prosperity:1 - Save:Equality Team:Policy Development:Socioeconomic Duty:Socioeconomic Duty - Communities Division - Policy - 2019-2021:Communications:</vt:lpwstr>
  </property>
  <property fmtid="{D5CDD505-2E9C-101B-9397-08002B2CF9AE}" pid="13" name="Objective-Parent">
    <vt:lpwstr>Communications</vt:lpwstr>
  </property>
  <property fmtid="{D5CDD505-2E9C-101B-9397-08002B2CF9AE}" pid="14" name="Objective-State">
    <vt:lpwstr>Published</vt:lpwstr>
  </property>
  <property fmtid="{D5CDD505-2E9C-101B-9397-08002B2CF9AE}" pid="15" name="Objective-Version">
    <vt:lpwstr>7.0</vt:lpwstr>
  </property>
  <property fmtid="{D5CDD505-2E9C-101B-9397-08002B2CF9AE}" pid="16" name="Objective-VersionNumber">
    <vt:r8>8</vt:r8>
  </property>
  <property fmtid="{D5CDD505-2E9C-101B-9397-08002B2CF9AE}" pid="17" name="Objective-VersionComment">
    <vt:lpwstr/>
  </property>
  <property fmtid="{D5CDD505-2E9C-101B-9397-08002B2CF9AE}" pid="18" name="Objective-FileNumber">
    <vt:lpwstr/>
  </property>
  <property fmtid="{D5CDD505-2E9C-101B-9397-08002B2CF9AE}" pid="19" name="Objective-Classification">
    <vt:lpwstr>[Inherited - Official]</vt:lpwstr>
  </property>
  <property fmtid="{D5CDD505-2E9C-101B-9397-08002B2CF9AE}" pid="20" name="Objective-Caveats">
    <vt:lpwstr/>
  </property>
  <property fmtid="{D5CDD505-2E9C-101B-9397-08002B2CF9AE}" pid="21" name="Objective-Language [system]">
    <vt:lpwstr>Bilingual English &amp; Welsh (eng &amp; cym)</vt:lpwstr>
  </property>
  <property fmtid="{D5CDD505-2E9C-101B-9397-08002B2CF9AE}" pid="22" name="Objective-Date Acquired [system]">
    <vt:filetime>2016-03-04T00:00:00Z</vt:filetime>
  </property>
  <property fmtid="{D5CDD505-2E9C-101B-9397-08002B2CF9AE}" pid="23" name="Objective-What to Keep [system]">
    <vt:lpwstr>No</vt:lpwstr>
  </property>
  <property fmtid="{D5CDD505-2E9C-101B-9397-08002B2CF9AE}" pid="24" name="Objective-Official Translation [system]">
    <vt:lpwstr/>
  </property>
  <property fmtid="{D5CDD505-2E9C-101B-9397-08002B2CF9AE}" pid="25" name="Objective-Connect Creator [system]">
    <vt:lpwstr/>
  </property>
  <property fmtid="{D5CDD505-2E9C-101B-9397-08002B2CF9AE}" pid="26" name="Objective-Description">
    <vt:lpwstr/>
  </property>
  <property fmtid="{D5CDD505-2E9C-101B-9397-08002B2CF9AE}" pid="27" name="Objective-VersionId">
    <vt:lpwstr>vA55802285</vt:lpwstr>
  </property>
  <property fmtid="{D5CDD505-2E9C-101B-9397-08002B2CF9AE}" pid="28" name="Objective-Language">
    <vt:lpwstr>English (eng)</vt:lpwstr>
  </property>
  <property fmtid="{D5CDD505-2E9C-101B-9397-08002B2CF9AE}" pid="29" name="Objective-Date Acquired">
    <vt:filetime>2019-10-30T00:00:00Z</vt:filetime>
  </property>
  <property fmtid="{D5CDD505-2E9C-101B-9397-08002B2CF9AE}" pid="30" name="Objective-What to Keep">
    <vt:lpwstr>No</vt:lpwstr>
  </property>
  <property fmtid="{D5CDD505-2E9C-101B-9397-08002B2CF9AE}" pid="31" name="Objective-Official Translation">
    <vt:lpwstr/>
  </property>
  <property fmtid="{D5CDD505-2E9C-101B-9397-08002B2CF9AE}" pid="32" name="Objective-Connect Creator">
    <vt:lpwstr/>
  </property>
  <property fmtid="{D5CDD505-2E9C-101B-9397-08002B2CF9AE}" pid="33" name="ContentTypeId">
    <vt:lpwstr>0x010100614BD28AAE43B241BD1B351CBB864BD1</vt:lpwstr>
  </property>
</Properties>
</file>