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6" r:id="rId3"/>
    <p:sldId id="257" r:id="rId4"/>
    <p:sldId id="260" r:id="rId5"/>
    <p:sldId id="265" r:id="rId6"/>
    <p:sldId id="259" r:id="rId7"/>
    <p:sldId id="262" r:id="rId8"/>
    <p:sldId id="263" r:id="rId9"/>
    <p:sldId id="264" r:id="rId10"/>
    <p:sldId id="26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79" d="100"/>
          <a:sy n="79" d="100"/>
        </p:scale>
        <p:origin x="188" y="-5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sv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4" Type="http://schemas.openxmlformats.org/officeDocument/2006/relationships/image" Target="../media/image14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sv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4" Type="http://schemas.openxmlformats.org/officeDocument/2006/relationships/image" Target="../media/image1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>
        <a:alpha val="0"/>
      </a:schemeClr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9B54174-B4C6-4808-BF08-4413737FD45B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accent0_3" csCatId="mainScheme" phldr="1"/>
      <dgm:spPr/>
      <dgm:t>
        <a:bodyPr/>
        <a:lstStyle/>
        <a:p>
          <a:endParaRPr lang="en-US"/>
        </a:p>
      </dgm:t>
    </dgm:pt>
    <dgm:pt modelId="{6465AD90-AC71-4DAD-9FC4-485780774EF3}">
      <dgm:prSet custT="1"/>
      <dgm:spPr/>
      <dgm:t>
        <a:bodyPr/>
        <a:lstStyle/>
        <a:p>
          <a:r>
            <a:rPr lang="en-GB" sz="1800" dirty="0"/>
            <a:t>CAN DO DECLARATION:</a:t>
          </a:r>
          <a:endParaRPr lang="en-US" sz="1800" dirty="0"/>
        </a:p>
      </dgm:t>
    </dgm:pt>
    <dgm:pt modelId="{85C04288-FE97-429E-BD52-7853372E3FEF}" type="parTrans" cxnId="{876B9F60-6AFC-456E-B6DF-7E4273AA5627}">
      <dgm:prSet/>
      <dgm:spPr/>
      <dgm:t>
        <a:bodyPr/>
        <a:lstStyle/>
        <a:p>
          <a:endParaRPr lang="en-US"/>
        </a:p>
      </dgm:t>
    </dgm:pt>
    <dgm:pt modelId="{B52F79FF-3B44-4EB0-8A29-73310E0CEBBF}" type="sibTrans" cxnId="{876B9F60-6AFC-456E-B6DF-7E4273AA5627}">
      <dgm:prSet/>
      <dgm:spPr/>
      <dgm:t>
        <a:bodyPr/>
        <a:lstStyle/>
        <a:p>
          <a:endParaRPr lang="en-US"/>
        </a:p>
      </dgm:t>
    </dgm:pt>
    <dgm:pt modelId="{294FE3AE-7ADE-4C24-A47B-002F8E42A5BA}">
      <dgm:prSet custT="1"/>
      <dgm:spPr/>
      <dgm:t>
        <a:bodyPr/>
        <a:lstStyle/>
        <a:p>
          <a:r>
            <a:rPr lang="en-US" sz="1800" dirty="0"/>
            <a:t>Work with Welsh Government to agree a definition of social value that can be easily understood and widely adopted</a:t>
          </a:r>
        </a:p>
      </dgm:t>
    </dgm:pt>
    <dgm:pt modelId="{E38086A9-288B-45E0-9B8A-3C998AD6A8B3}" type="parTrans" cxnId="{28E66D71-2ADE-4932-A4B6-3843927504D4}">
      <dgm:prSet/>
      <dgm:spPr/>
      <dgm:t>
        <a:bodyPr/>
        <a:lstStyle/>
        <a:p>
          <a:endParaRPr lang="en-US"/>
        </a:p>
      </dgm:t>
    </dgm:pt>
    <dgm:pt modelId="{061122D3-8811-4678-A7BF-5929B349F9D8}" type="sibTrans" cxnId="{28E66D71-2ADE-4932-A4B6-3843927504D4}">
      <dgm:prSet/>
      <dgm:spPr/>
      <dgm:t>
        <a:bodyPr/>
        <a:lstStyle/>
        <a:p>
          <a:endParaRPr lang="en-US"/>
        </a:p>
      </dgm:t>
    </dgm:pt>
    <dgm:pt modelId="{A2FA154F-20F9-43EB-BBBA-42D0604B5BAC}">
      <dgm:prSet custT="1"/>
      <dgm:spPr/>
      <dgm:t>
        <a:bodyPr/>
        <a:lstStyle/>
        <a:p>
          <a:r>
            <a:rPr lang="en-US" sz="1800" dirty="0"/>
            <a:t>Lobby to make a Can Do approach mandatory in all public funding and grant </a:t>
          </a:r>
          <a:r>
            <a:rPr lang="en-US" sz="1800" dirty="0" err="1"/>
            <a:t>programmes</a:t>
          </a:r>
          <a:r>
            <a:rPr lang="en-US" sz="1800" dirty="0"/>
            <a:t> over £1 million in value. </a:t>
          </a:r>
        </a:p>
      </dgm:t>
    </dgm:pt>
    <dgm:pt modelId="{8B160A49-E60D-4459-84AF-E07DC1E09110}" type="parTrans" cxnId="{5221EA37-F67D-4DBD-8644-0BEFA92472A0}">
      <dgm:prSet/>
      <dgm:spPr/>
      <dgm:t>
        <a:bodyPr/>
        <a:lstStyle/>
        <a:p>
          <a:endParaRPr lang="en-US"/>
        </a:p>
      </dgm:t>
    </dgm:pt>
    <dgm:pt modelId="{71D7FD22-6175-4DBE-87E7-2F4FE722A947}" type="sibTrans" cxnId="{5221EA37-F67D-4DBD-8644-0BEFA92472A0}">
      <dgm:prSet/>
      <dgm:spPr/>
      <dgm:t>
        <a:bodyPr/>
        <a:lstStyle/>
        <a:p>
          <a:endParaRPr lang="en-US"/>
        </a:p>
      </dgm:t>
    </dgm:pt>
    <dgm:pt modelId="{2BE0D401-1977-49DE-B624-E657A670113D}">
      <dgm:prSet custT="1"/>
      <dgm:spPr/>
      <dgm:t>
        <a:bodyPr/>
        <a:lstStyle/>
        <a:p>
          <a:r>
            <a:rPr lang="en-US" sz="1800" dirty="0"/>
            <a:t>The ‘procurement flip’ – taking a long-term view of value and challenging the lowest price default position. </a:t>
          </a:r>
        </a:p>
      </dgm:t>
    </dgm:pt>
    <dgm:pt modelId="{DF7DB249-F76C-4CC8-8ED9-49540F836AAE}" type="parTrans" cxnId="{5C3E4BA8-ED11-45A9-8CF4-27051E0B89A5}">
      <dgm:prSet/>
      <dgm:spPr/>
      <dgm:t>
        <a:bodyPr/>
        <a:lstStyle/>
        <a:p>
          <a:endParaRPr lang="en-US"/>
        </a:p>
      </dgm:t>
    </dgm:pt>
    <dgm:pt modelId="{C703F4AF-E6DC-4CE7-94B7-A1C5543F7EC4}" type="sibTrans" cxnId="{5C3E4BA8-ED11-45A9-8CF4-27051E0B89A5}">
      <dgm:prSet/>
      <dgm:spPr/>
      <dgm:t>
        <a:bodyPr/>
        <a:lstStyle/>
        <a:p>
          <a:endParaRPr lang="en-US"/>
        </a:p>
      </dgm:t>
    </dgm:pt>
    <dgm:pt modelId="{87D58331-F557-4BDF-B9FC-F58748E98F49}" type="pres">
      <dgm:prSet presAssocID="{C9B54174-B4C6-4808-BF08-4413737FD45B}" presName="root" presStyleCnt="0">
        <dgm:presLayoutVars>
          <dgm:dir/>
          <dgm:resizeHandles val="exact"/>
        </dgm:presLayoutVars>
      </dgm:prSet>
      <dgm:spPr/>
    </dgm:pt>
    <dgm:pt modelId="{10D1E567-DDCA-4527-BDCC-AB5C861BD268}" type="pres">
      <dgm:prSet presAssocID="{6465AD90-AC71-4DAD-9FC4-485780774EF3}" presName="compNode" presStyleCnt="0"/>
      <dgm:spPr/>
    </dgm:pt>
    <dgm:pt modelId="{73D6E39F-A0F0-4F8C-B539-5154FB3EBFB8}" type="pres">
      <dgm:prSet presAssocID="{6465AD90-AC71-4DAD-9FC4-485780774EF3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Irritant"/>
        </a:ext>
      </dgm:extLst>
    </dgm:pt>
    <dgm:pt modelId="{13DC67B9-C83A-4793-A720-C8C4FA07822E}" type="pres">
      <dgm:prSet presAssocID="{6465AD90-AC71-4DAD-9FC4-485780774EF3}" presName="spaceRect" presStyleCnt="0"/>
      <dgm:spPr/>
    </dgm:pt>
    <dgm:pt modelId="{24D37541-0C0B-40AB-BA61-DBFA3AC6F8D2}" type="pres">
      <dgm:prSet presAssocID="{6465AD90-AC71-4DAD-9FC4-485780774EF3}" presName="textRect" presStyleLbl="revTx" presStyleIdx="0" presStyleCnt="4">
        <dgm:presLayoutVars>
          <dgm:chMax val="1"/>
          <dgm:chPref val="1"/>
        </dgm:presLayoutVars>
      </dgm:prSet>
      <dgm:spPr/>
    </dgm:pt>
    <dgm:pt modelId="{33AD6F51-4BE9-4ED0-A42C-4C32BE9F8427}" type="pres">
      <dgm:prSet presAssocID="{B52F79FF-3B44-4EB0-8A29-73310E0CEBBF}" presName="sibTrans" presStyleCnt="0"/>
      <dgm:spPr/>
    </dgm:pt>
    <dgm:pt modelId="{88FED1FA-455D-442D-A16E-B76CDAB8585F}" type="pres">
      <dgm:prSet presAssocID="{294FE3AE-7ADE-4C24-A47B-002F8E42A5BA}" presName="compNode" presStyleCnt="0"/>
      <dgm:spPr/>
    </dgm:pt>
    <dgm:pt modelId="{B971890B-7C6D-453B-8BDB-891D7D1F49C8}" type="pres">
      <dgm:prSet presAssocID="{294FE3AE-7ADE-4C24-A47B-002F8E42A5BA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 Network"/>
        </a:ext>
      </dgm:extLst>
    </dgm:pt>
    <dgm:pt modelId="{F01465B0-EC8F-44CB-AE4E-70A96E89562F}" type="pres">
      <dgm:prSet presAssocID="{294FE3AE-7ADE-4C24-A47B-002F8E42A5BA}" presName="spaceRect" presStyleCnt="0"/>
      <dgm:spPr/>
    </dgm:pt>
    <dgm:pt modelId="{083A96F8-1EFE-49B1-909F-76BF4920EB6F}" type="pres">
      <dgm:prSet presAssocID="{294FE3AE-7ADE-4C24-A47B-002F8E42A5BA}" presName="textRect" presStyleLbl="revTx" presStyleIdx="1" presStyleCnt="4" custScaleX="120452">
        <dgm:presLayoutVars>
          <dgm:chMax val="1"/>
          <dgm:chPref val="1"/>
        </dgm:presLayoutVars>
      </dgm:prSet>
      <dgm:spPr/>
    </dgm:pt>
    <dgm:pt modelId="{88840C47-E402-43F5-928C-288BA7EBD88E}" type="pres">
      <dgm:prSet presAssocID="{061122D3-8811-4678-A7BF-5929B349F9D8}" presName="sibTrans" presStyleCnt="0"/>
      <dgm:spPr/>
    </dgm:pt>
    <dgm:pt modelId="{7C359EF3-E909-4AD0-8EBD-3BB1046E593E}" type="pres">
      <dgm:prSet presAssocID="{A2FA154F-20F9-43EB-BBBA-42D0604B5BAC}" presName="compNode" presStyleCnt="0"/>
      <dgm:spPr/>
    </dgm:pt>
    <dgm:pt modelId="{F2F2431E-3582-4BF5-B938-E68DD7565513}" type="pres">
      <dgm:prSet presAssocID="{A2FA154F-20F9-43EB-BBBA-42D0604B5BAC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llar"/>
        </a:ext>
      </dgm:extLst>
    </dgm:pt>
    <dgm:pt modelId="{4B4DB3C9-993B-4FDC-8604-52D9AC801740}" type="pres">
      <dgm:prSet presAssocID="{A2FA154F-20F9-43EB-BBBA-42D0604B5BAC}" presName="spaceRect" presStyleCnt="0"/>
      <dgm:spPr/>
    </dgm:pt>
    <dgm:pt modelId="{5D71EB38-1D65-4DAB-BE81-B41F4E7446AC}" type="pres">
      <dgm:prSet presAssocID="{A2FA154F-20F9-43EB-BBBA-42D0604B5BAC}" presName="textRect" presStyleLbl="revTx" presStyleIdx="2" presStyleCnt="4" custScaleX="115079">
        <dgm:presLayoutVars>
          <dgm:chMax val="1"/>
          <dgm:chPref val="1"/>
        </dgm:presLayoutVars>
      </dgm:prSet>
      <dgm:spPr/>
    </dgm:pt>
    <dgm:pt modelId="{1AFD6D0D-5B17-46DF-A316-D8FB17EE0AAA}" type="pres">
      <dgm:prSet presAssocID="{71D7FD22-6175-4DBE-87E7-2F4FE722A947}" presName="sibTrans" presStyleCnt="0"/>
      <dgm:spPr/>
    </dgm:pt>
    <dgm:pt modelId="{4F600E3E-7E77-4064-8CA2-BB7B16147A0F}" type="pres">
      <dgm:prSet presAssocID="{2BE0D401-1977-49DE-B624-E657A670113D}" presName="compNode" presStyleCnt="0"/>
      <dgm:spPr/>
    </dgm:pt>
    <dgm:pt modelId="{3E58A806-3F5F-4A1D-9B02-BB9439809849}" type="pres">
      <dgm:prSet presAssocID="{2BE0D401-1977-49DE-B624-E657A670113D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itcoin"/>
        </a:ext>
      </dgm:extLst>
    </dgm:pt>
    <dgm:pt modelId="{ED89E9BA-7094-47C7-A517-41BCC2D173C7}" type="pres">
      <dgm:prSet presAssocID="{2BE0D401-1977-49DE-B624-E657A670113D}" presName="spaceRect" presStyleCnt="0"/>
      <dgm:spPr/>
    </dgm:pt>
    <dgm:pt modelId="{67F3036C-EE2D-4DCA-B989-C999ABDC0EC7}" type="pres">
      <dgm:prSet presAssocID="{2BE0D401-1977-49DE-B624-E657A670113D}" presName="textRect" presStyleLbl="revTx" presStyleIdx="3" presStyleCnt="4" custScaleX="179922">
        <dgm:presLayoutVars>
          <dgm:chMax val="1"/>
          <dgm:chPref val="1"/>
        </dgm:presLayoutVars>
      </dgm:prSet>
      <dgm:spPr/>
    </dgm:pt>
  </dgm:ptLst>
  <dgm:cxnLst>
    <dgm:cxn modelId="{CB5BFD20-399C-451F-B8E3-591070819537}" type="presOf" srcId="{294FE3AE-7ADE-4C24-A47B-002F8E42A5BA}" destId="{083A96F8-1EFE-49B1-909F-76BF4920EB6F}" srcOrd="0" destOrd="0" presId="urn:microsoft.com/office/officeart/2018/2/layout/IconLabelList"/>
    <dgm:cxn modelId="{5221EA37-F67D-4DBD-8644-0BEFA92472A0}" srcId="{C9B54174-B4C6-4808-BF08-4413737FD45B}" destId="{A2FA154F-20F9-43EB-BBBA-42D0604B5BAC}" srcOrd="2" destOrd="0" parTransId="{8B160A49-E60D-4459-84AF-E07DC1E09110}" sibTransId="{71D7FD22-6175-4DBE-87E7-2F4FE722A947}"/>
    <dgm:cxn modelId="{876B9F60-6AFC-456E-B6DF-7E4273AA5627}" srcId="{C9B54174-B4C6-4808-BF08-4413737FD45B}" destId="{6465AD90-AC71-4DAD-9FC4-485780774EF3}" srcOrd="0" destOrd="0" parTransId="{85C04288-FE97-429E-BD52-7853372E3FEF}" sibTransId="{B52F79FF-3B44-4EB0-8A29-73310E0CEBBF}"/>
    <dgm:cxn modelId="{28E66D71-2ADE-4932-A4B6-3843927504D4}" srcId="{C9B54174-B4C6-4808-BF08-4413737FD45B}" destId="{294FE3AE-7ADE-4C24-A47B-002F8E42A5BA}" srcOrd="1" destOrd="0" parTransId="{E38086A9-288B-45E0-9B8A-3C998AD6A8B3}" sibTransId="{061122D3-8811-4678-A7BF-5929B349F9D8}"/>
    <dgm:cxn modelId="{F58500A4-4918-45E5-82DF-3BC38B458482}" type="presOf" srcId="{6465AD90-AC71-4DAD-9FC4-485780774EF3}" destId="{24D37541-0C0B-40AB-BA61-DBFA3AC6F8D2}" srcOrd="0" destOrd="0" presId="urn:microsoft.com/office/officeart/2018/2/layout/IconLabelList"/>
    <dgm:cxn modelId="{5C3E4BA8-ED11-45A9-8CF4-27051E0B89A5}" srcId="{C9B54174-B4C6-4808-BF08-4413737FD45B}" destId="{2BE0D401-1977-49DE-B624-E657A670113D}" srcOrd="3" destOrd="0" parTransId="{DF7DB249-F76C-4CC8-8ED9-49540F836AAE}" sibTransId="{C703F4AF-E6DC-4CE7-94B7-A1C5543F7EC4}"/>
    <dgm:cxn modelId="{0D0986BB-9EEA-4A5D-8968-6DE4227C0B61}" type="presOf" srcId="{C9B54174-B4C6-4808-BF08-4413737FD45B}" destId="{87D58331-F557-4BDF-B9FC-F58748E98F49}" srcOrd="0" destOrd="0" presId="urn:microsoft.com/office/officeart/2018/2/layout/IconLabelList"/>
    <dgm:cxn modelId="{CB0180C0-EF6E-44F5-81CD-D83CEC5B8BB6}" type="presOf" srcId="{A2FA154F-20F9-43EB-BBBA-42D0604B5BAC}" destId="{5D71EB38-1D65-4DAB-BE81-B41F4E7446AC}" srcOrd="0" destOrd="0" presId="urn:microsoft.com/office/officeart/2018/2/layout/IconLabelList"/>
    <dgm:cxn modelId="{F27A53CB-F4B7-4CD6-8956-4C5B9264CA4D}" type="presOf" srcId="{2BE0D401-1977-49DE-B624-E657A670113D}" destId="{67F3036C-EE2D-4DCA-B989-C999ABDC0EC7}" srcOrd="0" destOrd="0" presId="urn:microsoft.com/office/officeart/2018/2/layout/IconLabelList"/>
    <dgm:cxn modelId="{36FD0831-6FB4-4960-B65D-858772C5B18D}" type="presParOf" srcId="{87D58331-F557-4BDF-B9FC-F58748E98F49}" destId="{10D1E567-DDCA-4527-BDCC-AB5C861BD268}" srcOrd="0" destOrd="0" presId="urn:microsoft.com/office/officeart/2018/2/layout/IconLabelList"/>
    <dgm:cxn modelId="{31458FB7-FCEE-4098-BB4E-28F3C428E3B8}" type="presParOf" srcId="{10D1E567-DDCA-4527-BDCC-AB5C861BD268}" destId="{73D6E39F-A0F0-4F8C-B539-5154FB3EBFB8}" srcOrd="0" destOrd="0" presId="urn:microsoft.com/office/officeart/2018/2/layout/IconLabelList"/>
    <dgm:cxn modelId="{DA1D020F-0810-4FB1-8018-F3B76740AF95}" type="presParOf" srcId="{10D1E567-DDCA-4527-BDCC-AB5C861BD268}" destId="{13DC67B9-C83A-4793-A720-C8C4FA07822E}" srcOrd="1" destOrd="0" presId="urn:microsoft.com/office/officeart/2018/2/layout/IconLabelList"/>
    <dgm:cxn modelId="{A021A8A7-C305-48F2-87A3-7C5D59C10737}" type="presParOf" srcId="{10D1E567-DDCA-4527-BDCC-AB5C861BD268}" destId="{24D37541-0C0B-40AB-BA61-DBFA3AC6F8D2}" srcOrd="2" destOrd="0" presId="urn:microsoft.com/office/officeart/2018/2/layout/IconLabelList"/>
    <dgm:cxn modelId="{BFF9750A-96AB-4475-AD2E-0FF314702AE6}" type="presParOf" srcId="{87D58331-F557-4BDF-B9FC-F58748E98F49}" destId="{33AD6F51-4BE9-4ED0-A42C-4C32BE9F8427}" srcOrd="1" destOrd="0" presId="urn:microsoft.com/office/officeart/2018/2/layout/IconLabelList"/>
    <dgm:cxn modelId="{70C4C96E-48D3-4162-9E57-8E5A9AD9D33D}" type="presParOf" srcId="{87D58331-F557-4BDF-B9FC-F58748E98F49}" destId="{88FED1FA-455D-442D-A16E-B76CDAB8585F}" srcOrd="2" destOrd="0" presId="urn:microsoft.com/office/officeart/2018/2/layout/IconLabelList"/>
    <dgm:cxn modelId="{BFDFFCA5-4E22-4ABB-84A0-100B857EEE91}" type="presParOf" srcId="{88FED1FA-455D-442D-A16E-B76CDAB8585F}" destId="{B971890B-7C6D-453B-8BDB-891D7D1F49C8}" srcOrd="0" destOrd="0" presId="urn:microsoft.com/office/officeart/2018/2/layout/IconLabelList"/>
    <dgm:cxn modelId="{BAC1CBE8-12BA-4D56-84D5-9B486B027DB9}" type="presParOf" srcId="{88FED1FA-455D-442D-A16E-B76CDAB8585F}" destId="{F01465B0-EC8F-44CB-AE4E-70A96E89562F}" srcOrd="1" destOrd="0" presId="urn:microsoft.com/office/officeart/2018/2/layout/IconLabelList"/>
    <dgm:cxn modelId="{7F90D226-3968-4D7E-AB9C-9A66812CB5DC}" type="presParOf" srcId="{88FED1FA-455D-442D-A16E-B76CDAB8585F}" destId="{083A96F8-1EFE-49B1-909F-76BF4920EB6F}" srcOrd="2" destOrd="0" presId="urn:microsoft.com/office/officeart/2018/2/layout/IconLabelList"/>
    <dgm:cxn modelId="{0BE7BFCE-4B79-438E-B6EC-268018226894}" type="presParOf" srcId="{87D58331-F557-4BDF-B9FC-F58748E98F49}" destId="{88840C47-E402-43F5-928C-288BA7EBD88E}" srcOrd="3" destOrd="0" presId="urn:microsoft.com/office/officeart/2018/2/layout/IconLabelList"/>
    <dgm:cxn modelId="{0CAD4FE7-2059-4C0E-8EB6-9BB4C2CA3603}" type="presParOf" srcId="{87D58331-F557-4BDF-B9FC-F58748E98F49}" destId="{7C359EF3-E909-4AD0-8EBD-3BB1046E593E}" srcOrd="4" destOrd="0" presId="urn:microsoft.com/office/officeart/2018/2/layout/IconLabelList"/>
    <dgm:cxn modelId="{96914452-8EEC-4129-B8A2-E2A7B25AE3AE}" type="presParOf" srcId="{7C359EF3-E909-4AD0-8EBD-3BB1046E593E}" destId="{F2F2431E-3582-4BF5-B938-E68DD7565513}" srcOrd="0" destOrd="0" presId="urn:microsoft.com/office/officeart/2018/2/layout/IconLabelList"/>
    <dgm:cxn modelId="{D8F7E289-5C95-4BA4-A64B-B9B8896CAC4A}" type="presParOf" srcId="{7C359EF3-E909-4AD0-8EBD-3BB1046E593E}" destId="{4B4DB3C9-993B-4FDC-8604-52D9AC801740}" srcOrd="1" destOrd="0" presId="urn:microsoft.com/office/officeart/2018/2/layout/IconLabelList"/>
    <dgm:cxn modelId="{93B84198-9314-4653-ACB7-F072EFDB9678}" type="presParOf" srcId="{7C359EF3-E909-4AD0-8EBD-3BB1046E593E}" destId="{5D71EB38-1D65-4DAB-BE81-B41F4E7446AC}" srcOrd="2" destOrd="0" presId="urn:microsoft.com/office/officeart/2018/2/layout/IconLabelList"/>
    <dgm:cxn modelId="{89E34F21-7957-42E1-82D0-238230BE6B9B}" type="presParOf" srcId="{87D58331-F557-4BDF-B9FC-F58748E98F49}" destId="{1AFD6D0D-5B17-46DF-A316-D8FB17EE0AAA}" srcOrd="5" destOrd="0" presId="urn:microsoft.com/office/officeart/2018/2/layout/IconLabelList"/>
    <dgm:cxn modelId="{2F20176D-3D99-4E97-A6C2-52FF53C2A092}" type="presParOf" srcId="{87D58331-F557-4BDF-B9FC-F58748E98F49}" destId="{4F600E3E-7E77-4064-8CA2-BB7B16147A0F}" srcOrd="6" destOrd="0" presId="urn:microsoft.com/office/officeart/2018/2/layout/IconLabelList"/>
    <dgm:cxn modelId="{1CCB87F1-7D50-4F67-B6F8-AA1EE0F503BE}" type="presParOf" srcId="{4F600E3E-7E77-4064-8CA2-BB7B16147A0F}" destId="{3E58A806-3F5F-4A1D-9B02-BB9439809849}" srcOrd="0" destOrd="0" presId="urn:microsoft.com/office/officeart/2018/2/layout/IconLabelList"/>
    <dgm:cxn modelId="{18C8EF46-8123-410B-829D-A35E3A833926}" type="presParOf" srcId="{4F600E3E-7E77-4064-8CA2-BB7B16147A0F}" destId="{ED89E9BA-7094-47C7-A517-41BCC2D173C7}" srcOrd="1" destOrd="0" presId="urn:microsoft.com/office/officeart/2018/2/layout/IconLabelList"/>
    <dgm:cxn modelId="{63EE5AAC-CA2D-4904-8189-EB6CDF20F7B8}" type="presParOf" srcId="{4F600E3E-7E77-4064-8CA2-BB7B16147A0F}" destId="{67F3036C-EE2D-4DCA-B989-C999ABDC0EC7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D6E39F-A0F0-4F8C-B539-5154FB3EBFB8}">
      <dsp:nvSpPr>
        <dsp:cNvPr id="0" name=""/>
        <dsp:cNvSpPr/>
      </dsp:nvSpPr>
      <dsp:spPr>
        <a:xfrm>
          <a:off x="943532" y="239147"/>
          <a:ext cx="722197" cy="72219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D37541-0C0B-40AB-BA61-DBFA3AC6F8D2}">
      <dsp:nvSpPr>
        <dsp:cNvPr id="0" name=""/>
        <dsp:cNvSpPr/>
      </dsp:nvSpPr>
      <dsp:spPr>
        <a:xfrm>
          <a:off x="502189" y="1359306"/>
          <a:ext cx="1604882" cy="15329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CAN DO DECLARATION:</a:t>
          </a:r>
          <a:endParaRPr lang="en-US" sz="1800" kern="1200" dirty="0"/>
        </a:p>
      </dsp:txBody>
      <dsp:txXfrm>
        <a:off x="502189" y="1359306"/>
        <a:ext cx="1604882" cy="1532909"/>
      </dsp:txXfrm>
    </dsp:sp>
    <dsp:sp modelId="{B971890B-7C6D-453B-8BDB-891D7D1F49C8}">
      <dsp:nvSpPr>
        <dsp:cNvPr id="0" name=""/>
        <dsp:cNvSpPr/>
      </dsp:nvSpPr>
      <dsp:spPr>
        <a:xfrm>
          <a:off x="2993385" y="239147"/>
          <a:ext cx="722197" cy="72219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3A96F8-1EFE-49B1-909F-76BF4920EB6F}">
      <dsp:nvSpPr>
        <dsp:cNvPr id="0" name=""/>
        <dsp:cNvSpPr/>
      </dsp:nvSpPr>
      <dsp:spPr>
        <a:xfrm>
          <a:off x="2387927" y="1359306"/>
          <a:ext cx="1933113" cy="15329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Work with Welsh Government to agree a definition of social value that can be easily understood and widely adopted</a:t>
          </a:r>
        </a:p>
      </dsp:txBody>
      <dsp:txXfrm>
        <a:off x="2387927" y="1359306"/>
        <a:ext cx="1933113" cy="1532909"/>
      </dsp:txXfrm>
    </dsp:sp>
    <dsp:sp modelId="{F2F2431E-3582-4BF5-B938-E68DD7565513}">
      <dsp:nvSpPr>
        <dsp:cNvPr id="0" name=""/>
        <dsp:cNvSpPr/>
      </dsp:nvSpPr>
      <dsp:spPr>
        <a:xfrm>
          <a:off x="5164238" y="239147"/>
          <a:ext cx="722197" cy="72219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71EB38-1D65-4DAB-BE81-B41F4E7446AC}">
      <dsp:nvSpPr>
        <dsp:cNvPr id="0" name=""/>
        <dsp:cNvSpPr/>
      </dsp:nvSpPr>
      <dsp:spPr>
        <a:xfrm>
          <a:off x="4601895" y="1359306"/>
          <a:ext cx="1846883" cy="15329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Lobby to make a Can Do approach mandatory in all public funding and grant </a:t>
          </a:r>
          <a:r>
            <a:rPr lang="en-US" sz="1800" kern="1200" dirty="0" err="1"/>
            <a:t>programmes</a:t>
          </a:r>
          <a:r>
            <a:rPr lang="en-US" sz="1800" kern="1200" dirty="0"/>
            <a:t> over £1 million in value. </a:t>
          </a:r>
        </a:p>
      </dsp:txBody>
      <dsp:txXfrm>
        <a:off x="4601895" y="1359306"/>
        <a:ext cx="1846883" cy="1532909"/>
      </dsp:txXfrm>
    </dsp:sp>
    <dsp:sp modelId="{3E58A806-3F5F-4A1D-9B02-BB9439809849}">
      <dsp:nvSpPr>
        <dsp:cNvPr id="0" name=""/>
        <dsp:cNvSpPr/>
      </dsp:nvSpPr>
      <dsp:spPr>
        <a:xfrm>
          <a:off x="7812302" y="239147"/>
          <a:ext cx="722197" cy="722197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F3036C-EE2D-4DCA-B989-C999ABDC0EC7}">
      <dsp:nvSpPr>
        <dsp:cNvPr id="0" name=""/>
        <dsp:cNvSpPr/>
      </dsp:nvSpPr>
      <dsp:spPr>
        <a:xfrm>
          <a:off x="6729632" y="1359306"/>
          <a:ext cx="2887537" cy="15329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The ‘procurement flip’ – taking a long-term view of value and challenging the lowest price default position. </a:t>
          </a:r>
        </a:p>
      </dsp:txBody>
      <dsp:txXfrm>
        <a:off x="6729632" y="1359306"/>
        <a:ext cx="2887537" cy="15329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116BCE-C684-45AF-AFC3-AD8DF0DC03D9}" type="datetimeFigureOut">
              <a:rPr lang="en-GB" smtClean="0"/>
              <a:t>13/11/2019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8561D3-066B-4EFD-961A-04C53E004C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86035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Circular economy strategy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8561D3-066B-4EFD-961A-04C53E004C0B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65274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04B645-1E03-4A08-86D8-595449E08A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1BAD4C5-D469-414F-9756-E800B9F7B0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F8D280-2982-4D86-B716-121BD40828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9BFB6-4287-403B-AC4F-3842C19F9D56}" type="datetimeFigureOut">
              <a:rPr lang="en-GB" smtClean="0"/>
              <a:t>13/11/2019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3C5B19-9460-45B3-AC2F-34D45EDEE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0CE06C-C538-474F-86F8-DE26DAFD1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4515E-DFCC-4148-A740-20C2F36B5C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2177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22BD19-3E28-494F-8916-13494A4D39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6D93CA-DF1A-4B2B-8615-A151D398CC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DD515F-C2A1-4328-BE04-CB432B2DA9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9BFB6-4287-403B-AC4F-3842C19F9D56}" type="datetimeFigureOut">
              <a:rPr lang="en-GB" smtClean="0"/>
              <a:t>13/11/2019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0DDA90-E4B7-4B28-9980-73E6531D31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4172D3-FF62-48A3-9CDA-8C80352FEF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4515E-DFCC-4148-A740-20C2F36B5C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12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C3E1BE7-B71D-4D29-A3F9-ECDE7DA564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68978B-8833-4DD5-8987-67ADAC7346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7F3BB8-1A86-4403-8809-E815B753D2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9BFB6-4287-403B-AC4F-3842C19F9D56}" type="datetimeFigureOut">
              <a:rPr lang="en-GB" smtClean="0"/>
              <a:t>13/11/2019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61886B-9F8B-4ACE-8900-8F30FBB3C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A237EB-EC87-4B31-BD70-F56E70350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4515E-DFCC-4148-A740-20C2F36B5C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85854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53CF5D-DB9A-4CF6-A889-A8E34A531D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3FD480-A7A5-478D-8AF8-1BAE1F4F2F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FA36A8-76E2-44C1-82CA-50C0B29E04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9BFB6-4287-403B-AC4F-3842C19F9D56}" type="datetimeFigureOut">
              <a:rPr lang="en-GB" smtClean="0"/>
              <a:t>13/11/2019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8712A3-5A01-41E4-80A6-0E7E6B722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924FB0-0A65-4B37-BE2A-A9278F653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4515E-DFCC-4148-A740-20C2F36B5C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5891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A8C359-329B-4AF3-867A-43E3590734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474728-F230-4C82-A2CA-6BCAD5AE13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90CD29-8CB2-4AFF-BEEC-18CEDC350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9BFB6-4287-403B-AC4F-3842C19F9D56}" type="datetimeFigureOut">
              <a:rPr lang="en-GB" smtClean="0"/>
              <a:t>13/11/2019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8AC649-1183-4DEF-92FF-B52A3929D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81BDF5-D335-47DB-A8E7-CCED684CE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4515E-DFCC-4148-A740-20C2F36B5C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1807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603975-2B50-4B10-9300-2F2E6C967E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EC55E5-2C44-4CA5-9F5C-D71C09A147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A456C7-59AC-4EF7-93FF-B611DC65F2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A3062B-3EDA-4D1B-985A-D120ED65B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9BFB6-4287-403B-AC4F-3842C19F9D56}" type="datetimeFigureOut">
              <a:rPr lang="en-GB" smtClean="0"/>
              <a:t>13/11/2019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2E1E64-F460-4A81-871C-FE693F46D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4571EE-288F-48B4-B4D3-0E31703AA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4515E-DFCC-4148-A740-20C2F36B5C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714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A58958-6A0C-4CA1-A329-F3EA0D3A21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C312E7-DBC2-46B6-B00C-7A2DE1834B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EEAA48-68E7-47EC-AE42-97B2305B99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72CDB5C-2507-44B4-BBA2-ADD7EB29C8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C547E2D-8881-42F4-B22F-8BDE6198C6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07C61D0-076A-46E2-A257-C2638AB96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9BFB6-4287-403B-AC4F-3842C19F9D56}" type="datetimeFigureOut">
              <a:rPr lang="en-GB" smtClean="0"/>
              <a:t>13/11/2019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838C5AA-9F7E-44AA-BD34-E5AA02F3E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D000963-9D11-4BD8-A057-5B5B6ECAD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4515E-DFCC-4148-A740-20C2F36B5C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6140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996908-6EEC-4AFC-B163-73D1BAE014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C97925-74B4-4DFE-8FB8-25EA1BB71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9BFB6-4287-403B-AC4F-3842C19F9D56}" type="datetimeFigureOut">
              <a:rPr lang="en-GB" smtClean="0"/>
              <a:t>13/11/2019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505DB-611E-4B3D-A49F-CBF69381B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2D9CBF-BA8B-4F15-9CBC-630A50764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4515E-DFCC-4148-A740-20C2F36B5C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6000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9ED6D4F-CF1F-4B17-B6F1-A70AB16AE8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9BFB6-4287-403B-AC4F-3842C19F9D56}" type="datetimeFigureOut">
              <a:rPr lang="en-GB" smtClean="0"/>
              <a:t>13/11/2019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9C5A489-80A2-4F95-B184-A55FB2EF7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4C959A-7C47-43B7-B204-CAA2023AD8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4515E-DFCC-4148-A740-20C2F36B5C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6518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B0874D-34DA-4096-AF20-0B810BDFA2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911295-E964-45CA-B481-DACF2E8CEE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2FE30D-242C-40E9-9573-B1F8872BC9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CF3B49-70CB-4F2D-B0C1-2889B5BB55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9BFB6-4287-403B-AC4F-3842C19F9D56}" type="datetimeFigureOut">
              <a:rPr lang="en-GB" smtClean="0"/>
              <a:t>13/11/2019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0BEC9B-3679-4207-8969-C4C7DC2E21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83DE32-E871-48DC-91B1-A366BF759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4515E-DFCC-4148-A740-20C2F36B5C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4842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9B6DD9-411F-43BE-8EBE-AEF986CC2B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496E070-ED8A-427E-8E87-52014FCC41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5A5BBF-77BD-4311-AAC9-5D6751A5E6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15931F-E7AF-4DBF-A26D-C5262FAC1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9BFB6-4287-403B-AC4F-3842C19F9D56}" type="datetimeFigureOut">
              <a:rPr lang="en-GB" smtClean="0"/>
              <a:t>13/11/2019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379A6C-1E19-4ED6-862D-0E9A38AE37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F9EE44-6173-4E9A-9B4F-2D0365247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4515E-DFCC-4148-A740-20C2F36B5C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9887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9C09C49-015C-47D1-9A28-B1F98D67CA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269169-B835-4AD3-A164-47851511A1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EF59C5-C447-4504-BE5D-AF090B3935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29BFB6-4287-403B-AC4F-3842C19F9D56}" type="datetimeFigureOut">
              <a:rPr lang="en-GB" smtClean="0"/>
              <a:t>13/11/2019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8BB6B7-1432-4771-9FC9-1D72CA34F2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C71A81-B3E8-45A0-8675-72A0C6AB4D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74515E-DFCC-4148-A740-20C2F36B5C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9297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Elin.brock@gmail.com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Elin.brock@gmail.com" TargetMode="External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Elin.brock@gmail.com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Elin.brock@gmail.com" TargetMode="Externa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Elin.brock@gmail.com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Elin.brock@gmail.com" TargetMode="External"/><Relationship Id="rId4" Type="http://schemas.openxmlformats.org/officeDocument/2006/relationships/image" Target="../media/image10.sv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mailto:Elin.brock@gmail.com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Elin.brock@gmail.com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Elin.brock@gmail.com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Elin.brock@gmail.com" TargetMode="External"/><Relationship Id="rId4" Type="http://schemas.openxmlformats.org/officeDocument/2006/relationships/image" Target="../media/image2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3962611-DFD5-4092-AAFD-559E3DFCE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270F1FA-0425-408F-9861-80BF5AFB2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D0664428-C85E-4700-93A8-234691291D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5368" y="4074718"/>
            <a:ext cx="6105194" cy="682079"/>
          </a:xfrm>
        </p:spPr>
        <p:txBody>
          <a:bodyPr>
            <a:normAutofit fontScale="85000" lnSpcReduction="20000"/>
          </a:bodyPr>
          <a:lstStyle/>
          <a:p>
            <a:r>
              <a:rPr lang="en-GB" dirty="0">
                <a:solidFill>
                  <a:srgbClr val="FFFFFF"/>
                </a:solidFill>
              </a:rPr>
              <a:t>Elin Brock</a:t>
            </a:r>
          </a:p>
          <a:p>
            <a:r>
              <a:rPr lang="en-GB" dirty="0">
                <a:solidFill>
                  <a:srgbClr val="FFFFFF"/>
                </a:solidFill>
              </a:rPr>
              <a:t>Elin Brock Ltd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2E51A01-CFC9-4E32-9B79-E20D1440D8AB}"/>
              </a:ext>
            </a:extLst>
          </p:cNvPr>
          <p:cNvSpPr txBox="1"/>
          <p:nvPr/>
        </p:nvSpPr>
        <p:spPr>
          <a:xfrm>
            <a:off x="9639300" y="5405120"/>
            <a:ext cx="24193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Elin Brock Ltd</a:t>
            </a:r>
          </a:p>
          <a:p>
            <a:r>
              <a:rPr lang="en-GB" dirty="0">
                <a:hlinkClick r:id="rId3"/>
              </a:rPr>
              <a:t>Elin.brock@gmail.com</a:t>
            </a:r>
            <a:endParaRPr lang="en-GB" dirty="0"/>
          </a:p>
          <a:p>
            <a:r>
              <a:rPr lang="en-GB" dirty="0"/>
              <a:t>07855 374634 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A02D2AE-505A-4FD7-9C53-A847F15D4F9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Social value and the circular economy </a:t>
            </a:r>
          </a:p>
        </p:txBody>
      </p:sp>
    </p:spTree>
    <p:extLst>
      <p:ext uri="{BB962C8B-B14F-4D97-AF65-F5344CB8AC3E}">
        <p14:creationId xmlns:p14="http://schemas.microsoft.com/office/powerpoint/2010/main" val="29528609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8E7190F-060A-448B-954A-DF3666EFD1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361" y="2053641"/>
            <a:ext cx="4754880" cy="2721559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FFFFFF"/>
                </a:solidFill>
              </a:rPr>
              <a:t>So what can your organisation do?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94F3CF-0DEB-4505-A0B5-5C090A4583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anchor="ctr">
            <a:normAutofit/>
          </a:bodyPr>
          <a:lstStyle/>
          <a:p>
            <a:r>
              <a:rPr lang="en-GB" sz="2400" dirty="0">
                <a:solidFill>
                  <a:srgbClr val="000000"/>
                </a:solidFill>
              </a:rPr>
              <a:t>Undertake a Social Value Health Check</a:t>
            </a:r>
          </a:p>
          <a:p>
            <a:endParaRPr lang="en-GB" sz="2400" dirty="0">
              <a:solidFill>
                <a:srgbClr val="000000"/>
              </a:solidFill>
            </a:endParaRPr>
          </a:p>
          <a:p>
            <a:r>
              <a:rPr lang="en-GB" sz="2400" dirty="0">
                <a:solidFill>
                  <a:srgbClr val="000000"/>
                </a:solidFill>
              </a:rPr>
              <a:t>Social Value Recharge</a:t>
            </a:r>
          </a:p>
          <a:p>
            <a:endParaRPr lang="en-GB" sz="2400" dirty="0">
              <a:solidFill>
                <a:srgbClr val="000000"/>
              </a:solidFill>
            </a:endParaRPr>
          </a:p>
          <a:p>
            <a:r>
              <a:rPr lang="en-GB" sz="2400" dirty="0">
                <a:solidFill>
                  <a:srgbClr val="000000"/>
                </a:solidFill>
              </a:rPr>
              <a:t>Develop the framework / strategy with </a:t>
            </a:r>
            <a:r>
              <a:rPr lang="en-GB" sz="2400">
                <a:solidFill>
                  <a:srgbClr val="000000"/>
                </a:solidFill>
              </a:rPr>
              <a:t>your communities and partners </a:t>
            </a:r>
            <a:endParaRPr lang="en-GB" sz="2400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GB" sz="2400" dirty="0">
              <a:solidFill>
                <a:srgbClr val="000000"/>
              </a:solidFill>
            </a:endParaRPr>
          </a:p>
          <a:p>
            <a:endParaRPr lang="en-GB" sz="2400" dirty="0">
              <a:solidFill>
                <a:srgbClr val="0000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2374E7B-9EC0-4BD7-A5BB-BEB3E1489327}"/>
              </a:ext>
            </a:extLst>
          </p:cNvPr>
          <p:cNvSpPr txBox="1"/>
          <p:nvPr/>
        </p:nvSpPr>
        <p:spPr>
          <a:xfrm>
            <a:off x="9525000" y="5570220"/>
            <a:ext cx="25527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Elin Brock Ltd</a:t>
            </a:r>
          </a:p>
          <a:p>
            <a:r>
              <a:rPr lang="en-GB" dirty="0">
                <a:solidFill>
                  <a:schemeClr val="bg1"/>
                </a:solidFill>
                <a:hlinkClick r:id="rId3"/>
              </a:rPr>
              <a:t>Elin.brock@gmail.com</a:t>
            </a:r>
            <a:endParaRPr lang="en-GB" dirty="0">
              <a:solidFill>
                <a:schemeClr val="bg1"/>
              </a:solidFill>
            </a:endParaRPr>
          </a:p>
          <a:p>
            <a:r>
              <a:rPr lang="en-GB" dirty="0"/>
              <a:t>07855 374634</a:t>
            </a:r>
          </a:p>
        </p:txBody>
      </p:sp>
    </p:spTree>
    <p:extLst>
      <p:ext uri="{BB962C8B-B14F-4D97-AF65-F5344CB8AC3E}">
        <p14:creationId xmlns:p14="http://schemas.microsoft.com/office/powerpoint/2010/main" val="1023633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86197D16-FE75-4A0E-A0C9-28C0F04A43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557022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A8FCEC6-4B30-4FF2-8B32-504BEAEA3A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716" b="9820"/>
          <a:stretch>
            <a:fillRect/>
          </a:stretch>
        </p:blipFill>
        <p:spPr>
          <a:xfrm>
            <a:off x="0" y="3808676"/>
            <a:ext cx="12192000" cy="3049325"/>
          </a:xfrm>
          <a:custGeom>
            <a:avLst/>
            <a:gdLst>
              <a:gd name="connsiteX0" fmla="*/ 0 w 12192000"/>
              <a:gd name="connsiteY0" fmla="*/ 0 h 3049325"/>
              <a:gd name="connsiteX1" fmla="*/ 12192000 w 12192000"/>
              <a:gd name="connsiteY1" fmla="*/ 0 h 3049325"/>
              <a:gd name="connsiteX2" fmla="*/ 12192000 w 12192000"/>
              <a:gd name="connsiteY2" fmla="*/ 3049325 h 3049325"/>
              <a:gd name="connsiteX3" fmla="*/ 0 w 12192000"/>
              <a:gd name="connsiteY3" fmla="*/ 3049325 h 3049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049325">
                <a:moveTo>
                  <a:pt x="0" y="0"/>
                </a:moveTo>
                <a:lnTo>
                  <a:pt x="12192000" y="0"/>
                </a:lnTo>
                <a:lnTo>
                  <a:pt x="12192000" y="3049325"/>
                </a:lnTo>
                <a:lnTo>
                  <a:pt x="0" y="3049325"/>
                </a:lnTo>
                <a:close/>
              </a:path>
            </a:pathLst>
          </a:cu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FBE82E56-0D3B-4DE5-A40E-4B1530A38BD0}"/>
              </a:ext>
            </a:extLst>
          </p:cNvPr>
          <p:cNvSpPr/>
          <p:nvPr/>
        </p:nvSpPr>
        <p:spPr>
          <a:xfrm>
            <a:off x="804484" y="1191796"/>
            <a:ext cx="10021446" cy="2976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1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The Well-being of Future Generations Act gives us the ambition, permission and legal obligation to improve our social, cultural, environmental and economic well-being.</a:t>
            </a:r>
            <a:endParaRPr lang="en-US" sz="41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C9D32E1-C43C-4E9A-80A1-4296DEA9E0F9}"/>
              </a:ext>
            </a:extLst>
          </p:cNvPr>
          <p:cNvSpPr txBox="1"/>
          <p:nvPr/>
        </p:nvSpPr>
        <p:spPr>
          <a:xfrm>
            <a:off x="9639300" y="5405120"/>
            <a:ext cx="24193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Elin Brock Ltd</a:t>
            </a:r>
          </a:p>
          <a:p>
            <a:r>
              <a:rPr lang="en-GB" dirty="0">
                <a:hlinkClick r:id="rId3"/>
              </a:rPr>
              <a:t>Elin.brock@gmail.com</a:t>
            </a:r>
            <a:endParaRPr lang="en-GB" dirty="0"/>
          </a:p>
          <a:p>
            <a:r>
              <a:rPr lang="en-GB" dirty="0"/>
              <a:t>07855 374634 </a:t>
            </a:r>
          </a:p>
        </p:txBody>
      </p:sp>
    </p:spTree>
    <p:extLst>
      <p:ext uri="{BB962C8B-B14F-4D97-AF65-F5344CB8AC3E}">
        <p14:creationId xmlns:p14="http://schemas.microsoft.com/office/powerpoint/2010/main" val="2451540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>
            <a:extLst>
              <a:ext uri="{FF2B5EF4-FFF2-40B4-BE49-F238E27FC236}">
                <a16:creationId xmlns:a16="http://schemas.microsoft.com/office/drawing/2014/main" id="{DE09615D-24FD-4086-87D4-3BC6FF4383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48309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2CD1987F-8813-4F4A-BE57-BB00FB4F08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82FE051-9275-45E9-AB1D-A87E970DDB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03732" y="278903"/>
            <a:ext cx="5024187" cy="1454051"/>
          </a:xfrm>
        </p:spPr>
        <p:txBody>
          <a:bodyPr>
            <a:normAutofit fontScale="90000"/>
          </a:bodyPr>
          <a:lstStyle/>
          <a:p>
            <a:r>
              <a:rPr lang="en-GB" sz="3600" b="1" i="1" dirty="0">
                <a:solidFill>
                  <a:srgbClr val="000000"/>
                </a:solidFill>
              </a:rPr>
              <a:t>Procurement is a fundamental vehicle to help achieve this !!!</a:t>
            </a:r>
          </a:p>
        </p:txBody>
      </p:sp>
      <p:sp>
        <p:nvSpPr>
          <p:cNvPr id="35" name="Freeform 67">
            <a:extLst>
              <a:ext uri="{FF2B5EF4-FFF2-40B4-BE49-F238E27FC236}">
                <a16:creationId xmlns:a16="http://schemas.microsoft.com/office/drawing/2014/main" id="{68C00EAE-4816-44D0-8DA9-3F070179BA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153036"/>
            <a:ext cx="3242130" cy="2704964"/>
          </a:xfrm>
          <a:custGeom>
            <a:avLst/>
            <a:gdLst>
              <a:gd name="connsiteX0" fmla="*/ 1465277 w 3242130"/>
              <a:gd name="connsiteY0" fmla="*/ 0 h 2704964"/>
              <a:gd name="connsiteX1" fmla="*/ 3242130 w 3242130"/>
              <a:gd name="connsiteY1" fmla="*/ 1776853 h 2704964"/>
              <a:gd name="connsiteX2" fmla="*/ 3027674 w 3242130"/>
              <a:gd name="connsiteY2" fmla="*/ 2623807 h 2704964"/>
              <a:gd name="connsiteX3" fmla="*/ 2978369 w 3242130"/>
              <a:gd name="connsiteY3" fmla="*/ 2704964 h 2704964"/>
              <a:gd name="connsiteX4" fmla="*/ 0 w 3242130"/>
              <a:gd name="connsiteY4" fmla="*/ 2704964 h 2704964"/>
              <a:gd name="connsiteX5" fmla="*/ 0 w 3242130"/>
              <a:gd name="connsiteY5" fmla="*/ 772542 h 2704964"/>
              <a:gd name="connsiteX6" fmla="*/ 94171 w 3242130"/>
              <a:gd name="connsiteY6" fmla="*/ 646610 h 2704964"/>
              <a:gd name="connsiteX7" fmla="*/ 1465277 w 3242130"/>
              <a:gd name="connsiteY7" fmla="*/ 0 h 27049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242130" h="2704964">
                <a:moveTo>
                  <a:pt x="1465277" y="0"/>
                </a:moveTo>
                <a:cubicBezTo>
                  <a:pt x="2446606" y="0"/>
                  <a:pt x="3242130" y="795524"/>
                  <a:pt x="3242130" y="1776853"/>
                </a:cubicBezTo>
                <a:cubicBezTo>
                  <a:pt x="3242130" y="2083519"/>
                  <a:pt x="3164442" y="2372039"/>
                  <a:pt x="3027674" y="2623807"/>
                </a:cubicBezTo>
                <a:lnTo>
                  <a:pt x="2978369" y="2704964"/>
                </a:lnTo>
                <a:lnTo>
                  <a:pt x="0" y="2704964"/>
                </a:lnTo>
                <a:lnTo>
                  <a:pt x="0" y="772542"/>
                </a:lnTo>
                <a:lnTo>
                  <a:pt x="94171" y="646610"/>
                </a:lnTo>
                <a:cubicBezTo>
                  <a:pt x="420072" y="251709"/>
                  <a:pt x="913280" y="0"/>
                  <a:pt x="1465277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D5391212-5277-4C05-9E96-E724C96113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75971" y="2816635"/>
            <a:ext cx="2865340" cy="2865340"/>
          </a:xfrm>
          <a:prstGeom prst="ellipse">
            <a:avLst/>
          </a:pr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Freeform 65">
            <a:extLst>
              <a:ext uri="{FF2B5EF4-FFF2-40B4-BE49-F238E27FC236}">
                <a16:creationId xmlns:a16="http://schemas.microsoft.com/office/drawing/2014/main" id="{0B331F10-0144-4133-AB48-EDEFB35465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4090921" cy="3465906"/>
          </a:xfrm>
          <a:custGeom>
            <a:avLst/>
            <a:gdLst>
              <a:gd name="connsiteX0" fmla="*/ 0 w 4090921"/>
              <a:gd name="connsiteY0" fmla="*/ 0 h 3465906"/>
              <a:gd name="connsiteX1" fmla="*/ 3746474 w 4090921"/>
              <a:gd name="connsiteY1" fmla="*/ 0 h 3465906"/>
              <a:gd name="connsiteX2" fmla="*/ 3817144 w 4090921"/>
              <a:gd name="connsiteY2" fmla="*/ 116327 h 3465906"/>
              <a:gd name="connsiteX3" fmla="*/ 4090921 w 4090921"/>
              <a:gd name="connsiteY3" fmla="*/ 1197557 h 3465906"/>
              <a:gd name="connsiteX4" fmla="*/ 1822572 w 4090921"/>
              <a:gd name="connsiteY4" fmla="*/ 3465906 h 3465906"/>
              <a:gd name="connsiteX5" fmla="*/ 72204 w 4090921"/>
              <a:gd name="connsiteY5" fmla="*/ 2640438 h 3465906"/>
              <a:gd name="connsiteX6" fmla="*/ 0 w 4090921"/>
              <a:gd name="connsiteY6" fmla="*/ 2543882 h 3465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090921" h="3465906">
                <a:moveTo>
                  <a:pt x="0" y="0"/>
                </a:moveTo>
                <a:lnTo>
                  <a:pt x="3746474" y="0"/>
                </a:lnTo>
                <a:lnTo>
                  <a:pt x="3817144" y="116327"/>
                </a:lnTo>
                <a:cubicBezTo>
                  <a:pt x="3991744" y="437737"/>
                  <a:pt x="4090921" y="806065"/>
                  <a:pt x="4090921" y="1197557"/>
                </a:cubicBezTo>
                <a:cubicBezTo>
                  <a:pt x="4090921" y="2450332"/>
                  <a:pt x="3075348" y="3465906"/>
                  <a:pt x="1822572" y="3465906"/>
                </a:cubicBezTo>
                <a:cubicBezTo>
                  <a:pt x="1117886" y="3465906"/>
                  <a:pt x="488252" y="3144572"/>
                  <a:pt x="72204" y="2640438"/>
                </a:cubicBezTo>
                <a:lnTo>
                  <a:pt x="0" y="2543882"/>
                </a:ln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519C206-5751-4852-B711-1E1DAF9CD36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672" r="-1" b="26155"/>
          <a:stretch/>
        </p:blipFill>
        <p:spPr>
          <a:xfrm>
            <a:off x="20" y="4310923"/>
            <a:ext cx="3083422" cy="2547077"/>
          </a:xfrm>
          <a:custGeom>
            <a:avLst/>
            <a:gdLst>
              <a:gd name="connsiteX0" fmla="*/ 1464476 w 3083442"/>
              <a:gd name="connsiteY0" fmla="*/ 0 h 2547077"/>
              <a:gd name="connsiteX1" fmla="*/ 3083442 w 3083442"/>
              <a:gd name="connsiteY1" fmla="*/ 1618966 h 2547077"/>
              <a:gd name="connsiteX2" fmla="*/ 2806948 w 3083442"/>
              <a:gd name="connsiteY2" fmla="*/ 2524145 h 2547077"/>
              <a:gd name="connsiteX3" fmla="*/ 2789800 w 3083442"/>
              <a:gd name="connsiteY3" fmla="*/ 2547077 h 2547077"/>
              <a:gd name="connsiteX4" fmla="*/ 139152 w 3083442"/>
              <a:gd name="connsiteY4" fmla="*/ 2547077 h 2547077"/>
              <a:gd name="connsiteX5" fmla="*/ 122004 w 3083442"/>
              <a:gd name="connsiteY5" fmla="*/ 2524145 h 2547077"/>
              <a:gd name="connsiteX6" fmla="*/ 40911 w 3083442"/>
              <a:gd name="connsiteY6" fmla="*/ 2390661 h 2547077"/>
              <a:gd name="connsiteX7" fmla="*/ 0 w 3083442"/>
              <a:gd name="connsiteY7" fmla="*/ 2305737 h 2547077"/>
              <a:gd name="connsiteX8" fmla="*/ 0 w 3083442"/>
              <a:gd name="connsiteY8" fmla="*/ 932195 h 2547077"/>
              <a:gd name="connsiteX9" fmla="*/ 40911 w 3083442"/>
              <a:gd name="connsiteY9" fmla="*/ 847271 h 2547077"/>
              <a:gd name="connsiteX10" fmla="*/ 1464476 w 3083442"/>
              <a:gd name="connsiteY10" fmla="*/ 0 h 2547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083442" h="2547077">
                <a:moveTo>
                  <a:pt x="1464476" y="0"/>
                </a:moveTo>
                <a:cubicBezTo>
                  <a:pt x="2358607" y="0"/>
                  <a:pt x="3083442" y="724836"/>
                  <a:pt x="3083442" y="1618966"/>
                </a:cubicBezTo>
                <a:cubicBezTo>
                  <a:pt x="3083442" y="1954265"/>
                  <a:pt x="2981512" y="2265757"/>
                  <a:pt x="2806948" y="2524145"/>
                </a:cubicBezTo>
                <a:lnTo>
                  <a:pt x="2789800" y="2547077"/>
                </a:lnTo>
                <a:lnTo>
                  <a:pt x="139152" y="2547077"/>
                </a:lnTo>
                <a:lnTo>
                  <a:pt x="122004" y="2524145"/>
                </a:lnTo>
                <a:cubicBezTo>
                  <a:pt x="92910" y="2481081"/>
                  <a:pt x="65834" y="2436541"/>
                  <a:pt x="40911" y="2390661"/>
                </a:cubicBezTo>
                <a:lnTo>
                  <a:pt x="0" y="2305737"/>
                </a:lnTo>
                <a:lnTo>
                  <a:pt x="0" y="932195"/>
                </a:lnTo>
                <a:lnTo>
                  <a:pt x="40911" y="847271"/>
                </a:lnTo>
                <a:cubicBezTo>
                  <a:pt x="315065" y="342598"/>
                  <a:pt x="849762" y="0"/>
                  <a:pt x="1464476" y="0"/>
                </a:cubicBezTo>
                <a:close/>
              </a:path>
            </a:pathLst>
          </a:custGeom>
          <a:effectLst>
            <a:softEdge rad="0"/>
          </a:effectLst>
        </p:spPr>
      </p:pic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C5DFD92-AD6B-4851-A4F7-5026D6734ACB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734" b="23512"/>
          <a:stretch/>
        </p:blipFill>
        <p:spPr>
          <a:xfrm>
            <a:off x="3532736" y="2984162"/>
            <a:ext cx="2555402" cy="2555402"/>
          </a:xfrm>
          <a:custGeom>
            <a:avLst/>
            <a:gdLst>
              <a:gd name="connsiteX0" fmla="*/ 3028805 w 6057610"/>
              <a:gd name="connsiteY0" fmla="*/ 0 h 6057610"/>
              <a:gd name="connsiteX1" fmla="*/ 6057610 w 6057610"/>
              <a:gd name="connsiteY1" fmla="*/ 3028805 h 6057610"/>
              <a:gd name="connsiteX2" fmla="*/ 3028805 w 6057610"/>
              <a:gd name="connsiteY2" fmla="*/ 6057610 h 6057610"/>
              <a:gd name="connsiteX3" fmla="*/ 0 w 6057610"/>
              <a:gd name="connsiteY3" fmla="*/ 3028805 h 6057610"/>
              <a:gd name="connsiteX4" fmla="*/ 3028805 w 6057610"/>
              <a:gd name="connsiteY4" fmla="*/ 0 h 6057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57610" h="6057610">
                <a:moveTo>
                  <a:pt x="3028805" y="0"/>
                </a:moveTo>
                <a:cubicBezTo>
                  <a:pt x="4701568" y="0"/>
                  <a:pt x="6057610" y="1356042"/>
                  <a:pt x="6057610" y="3028805"/>
                </a:cubicBezTo>
                <a:cubicBezTo>
                  <a:pt x="6057610" y="4701568"/>
                  <a:pt x="4701568" y="6057610"/>
                  <a:pt x="3028805" y="6057610"/>
                </a:cubicBezTo>
                <a:cubicBezTo>
                  <a:pt x="1356042" y="6057610"/>
                  <a:pt x="0" y="4701568"/>
                  <a:pt x="0" y="3028805"/>
                </a:cubicBezTo>
                <a:cubicBezTo>
                  <a:pt x="0" y="1356042"/>
                  <a:pt x="1356042" y="0"/>
                  <a:pt x="3028805" y="0"/>
                </a:cubicBezTo>
                <a:close/>
              </a:path>
            </a:pathLst>
          </a:custGeom>
          <a:effectLst>
            <a:softEdge rad="0"/>
          </a:effec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10E0ECB-1C19-4F6B-9D4A-3C3CF78029ED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261" r="3" b="25888"/>
          <a:stretch/>
        </p:blipFill>
        <p:spPr>
          <a:xfrm>
            <a:off x="1" y="-1"/>
            <a:ext cx="3943111" cy="3318096"/>
          </a:xfrm>
          <a:custGeom>
            <a:avLst/>
            <a:gdLst>
              <a:gd name="connsiteX0" fmla="*/ 73119 w 3943111"/>
              <a:gd name="connsiteY0" fmla="*/ 0 h 3318096"/>
              <a:gd name="connsiteX1" fmla="*/ 3572026 w 3943111"/>
              <a:gd name="connsiteY1" fmla="*/ 0 h 3318096"/>
              <a:gd name="connsiteX2" fmla="*/ 3580957 w 3943111"/>
              <a:gd name="connsiteY2" fmla="*/ 11944 h 3318096"/>
              <a:gd name="connsiteX3" fmla="*/ 3943111 w 3943111"/>
              <a:gd name="connsiteY3" fmla="*/ 1197557 h 3318096"/>
              <a:gd name="connsiteX4" fmla="*/ 1822572 w 3943111"/>
              <a:gd name="connsiteY4" fmla="*/ 3318096 h 3318096"/>
              <a:gd name="connsiteX5" fmla="*/ 64188 w 3943111"/>
              <a:gd name="connsiteY5" fmla="*/ 2383171 h 3318096"/>
              <a:gd name="connsiteX6" fmla="*/ 0 w 3943111"/>
              <a:gd name="connsiteY6" fmla="*/ 2277515 h 3318096"/>
              <a:gd name="connsiteX7" fmla="*/ 0 w 3943111"/>
              <a:gd name="connsiteY7" fmla="*/ 117600 h 3318096"/>
              <a:gd name="connsiteX8" fmla="*/ 64188 w 3943111"/>
              <a:gd name="connsiteY8" fmla="*/ 11944 h 33180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43111" h="3318096">
                <a:moveTo>
                  <a:pt x="73119" y="0"/>
                </a:moveTo>
                <a:lnTo>
                  <a:pt x="3572026" y="0"/>
                </a:lnTo>
                <a:lnTo>
                  <a:pt x="3580957" y="11944"/>
                </a:lnTo>
                <a:cubicBezTo>
                  <a:pt x="3809602" y="350384"/>
                  <a:pt x="3943111" y="758379"/>
                  <a:pt x="3943111" y="1197557"/>
                </a:cubicBezTo>
                <a:cubicBezTo>
                  <a:pt x="3943111" y="2368699"/>
                  <a:pt x="2993714" y="3318096"/>
                  <a:pt x="1822572" y="3318096"/>
                </a:cubicBezTo>
                <a:cubicBezTo>
                  <a:pt x="1090609" y="3318096"/>
                  <a:pt x="445264" y="2947238"/>
                  <a:pt x="64188" y="2383171"/>
                </a:cubicBezTo>
                <a:lnTo>
                  <a:pt x="0" y="2277515"/>
                </a:lnTo>
                <a:lnTo>
                  <a:pt x="0" y="117600"/>
                </a:lnTo>
                <a:lnTo>
                  <a:pt x="64188" y="11944"/>
                </a:lnTo>
                <a:close/>
              </a:path>
            </a:pathLst>
          </a:custGeom>
          <a:effectLst>
            <a:softEdge rad="0"/>
          </a:effectLst>
        </p:spPr>
      </p:pic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878564C0-C07D-475D-A5A9-4C01D6EE52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75152" y="2042686"/>
            <a:ext cx="4333468" cy="3639289"/>
          </a:xfrm>
        </p:spPr>
        <p:txBody>
          <a:bodyPr anchor="ctr">
            <a:norm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‘If this money was being spent to buy things and improve the economic, social, environmental and cultural well-being of people and communities in Wales – imagine what would that mean? Wales has a great opportunity now to think about how and where to spend that money in the interests of future generations’ </a:t>
            </a:r>
          </a:p>
          <a:p>
            <a:endParaRPr lang="en-US" sz="2000" dirty="0">
              <a:solidFill>
                <a:srgbClr val="000000"/>
              </a:solidFill>
            </a:endParaRPr>
          </a:p>
          <a:p>
            <a:r>
              <a:rPr lang="en-US" sz="2000" dirty="0">
                <a:solidFill>
                  <a:srgbClr val="000000"/>
                </a:solidFill>
              </a:rPr>
              <a:t>Sophie Howe, Future Generations Commissioner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BF7B98B-229C-4092-A4C3-7C0A9665700E}"/>
              </a:ext>
            </a:extLst>
          </p:cNvPr>
          <p:cNvSpPr txBox="1"/>
          <p:nvPr/>
        </p:nvSpPr>
        <p:spPr>
          <a:xfrm>
            <a:off x="9639300" y="5405120"/>
            <a:ext cx="24193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Elin Brock Ltd</a:t>
            </a:r>
          </a:p>
          <a:p>
            <a:r>
              <a:rPr lang="en-GB" dirty="0">
                <a:hlinkClick r:id="rId6"/>
              </a:rPr>
              <a:t>Elin.brock@gmail.com</a:t>
            </a:r>
            <a:endParaRPr lang="en-GB" dirty="0"/>
          </a:p>
          <a:p>
            <a:r>
              <a:rPr lang="en-GB" dirty="0"/>
              <a:t>07855 374634 </a:t>
            </a:r>
          </a:p>
        </p:txBody>
      </p:sp>
    </p:spTree>
    <p:extLst>
      <p:ext uri="{BB962C8B-B14F-4D97-AF65-F5344CB8AC3E}">
        <p14:creationId xmlns:p14="http://schemas.microsoft.com/office/powerpoint/2010/main" val="33417634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E2F6EE1-2DE0-4EC3-A217-EF9475C2CE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en-GB" sz="4000" dirty="0">
                <a:solidFill>
                  <a:srgbClr val="FFFFFF"/>
                </a:solidFill>
              </a:rPr>
              <a:t>The Can Do Way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C6A7A07-FEE3-4212-9725-E7F3778924BA}"/>
              </a:ext>
            </a:extLst>
          </p:cNvPr>
          <p:cNvSpPr txBox="1"/>
          <p:nvPr/>
        </p:nvSpPr>
        <p:spPr>
          <a:xfrm>
            <a:off x="9713369" y="5811520"/>
            <a:ext cx="24193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Elin Brock Ltd</a:t>
            </a:r>
          </a:p>
          <a:p>
            <a:r>
              <a:rPr lang="en-GB" dirty="0">
                <a:hlinkClick r:id="rId3"/>
              </a:rPr>
              <a:t>Elin.brock@gmail.com</a:t>
            </a:r>
            <a:endParaRPr lang="en-GB" dirty="0"/>
          </a:p>
          <a:p>
            <a:r>
              <a:rPr lang="en-GB" dirty="0"/>
              <a:t>07855 374634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D560EB-F4B3-4B73-A4F8-570AC9BA9A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048" y="2630299"/>
            <a:ext cx="10515600" cy="4351338"/>
          </a:xfrm>
        </p:spPr>
        <p:txBody>
          <a:bodyPr/>
          <a:lstStyle/>
          <a:p>
            <a:r>
              <a:rPr lang="en-GB" dirty="0"/>
              <a:t>Can Do Toolkit 1: Targeted Recruitment and Training (TR&amp;T)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A CORE requirement in the contract is that the contractor shall commit to providing 52 person weeks of training per £1m spent.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Contractors have to demonstrate in their tender return how they will do this and their returns are scored and subsequently monitored as part of the contract</a:t>
            </a:r>
          </a:p>
        </p:txBody>
      </p:sp>
    </p:spTree>
    <p:extLst>
      <p:ext uri="{BB962C8B-B14F-4D97-AF65-F5344CB8AC3E}">
        <p14:creationId xmlns:p14="http://schemas.microsoft.com/office/powerpoint/2010/main" val="39890026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FA67CD3-AB4E-4A7A-BEB8-53C445D8C4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3726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7CF545F-9C2E-4446-97CD-AD92990C2B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F8BC51D-7AF2-43CC-80A7-76C2530AC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>
            <a:normAutofit/>
          </a:bodyPr>
          <a:lstStyle/>
          <a:p>
            <a:r>
              <a:rPr lang="en-GB">
                <a:solidFill>
                  <a:srgbClr val="000000"/>
                </a:solidFill>
              </a:rPr>
              <a:t>Can Do 2 – SME friendly procurement </a:t>
            </a:r>
          </a:p>
        </p:txBody>
      </p:sp>
      <p:sp>
        <p:nvSpPr>
          <p:cNvPr id="14" name="Freeform 62">
            <a:extLst>
              <a:ext uri="{FF2B5EF4-FFF2-40B4-BE49-F238E27FC236}">
                <a16:creationId xmlns:a16="http://schemas.microsoft.com/office/drawing/2014/main" id="{339C8D78-A644-462F-B674-F440635E53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85000"/>
                  </a:schemeClr>
                </a:gs>
                <a:gs pos="100000">
                  <a:schemeClr val="bg2">
                    <a:lumMod val="8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7" name="Graphic 6" descr="Handshake">
            <a:extLst>
              <a:ext uri="{FF2B5EF4-FFF2-40B4-BE49-F238E27FC236}">
                <a16:creationId xmlns:a16="http://schemas.microsoft.com/office/drawing/2014/main" id="{9AAD244F-DEB3-46AE-8FCF-66903207BB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50254" y="1629089"/>
            <a:ext cx="3620021" cy="3620021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750F54-DDE1-44FF-B8B9-1B747A6F5D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2421682"/>
            <a:ext cx="4977578" cy="3639289"/>
          </a:xfrm>
        </p:spPr>
        <p:txBody>
          <a:bodyPr anchor="ctr">
            <a:normAutofit/>
          </a:bodyPr>
          <a:lstStyle/>
          <a:p>
            <a:r>
              <a:rPr lang="en-GB" sz="1900" dirty="0">
                <a:solidFill>
                  <a:srgbClr val="000000"/>
                </a:solidFill>
              </a:rPr>
              <a:t>Maximise supply chain opportunities within contracts</a:t>
            </a:r>
          </a:p>
          <a:p>
            <a:endParaRPr lang="en-GB" sz="1900" dirty="0">
              <a:solidFill>
                <a:srgbClr val="000000"/>
              </a:solidFill>
            </a:endParaRPr>
          </a:p>
          <a:p>
            <a:r>
              <a:rPr lang="en-GB" sz="1900" dirty="0">
                <a:solidFill>
                  <a:srgbClr val="000000"/>
                </a:solidFill>
              </a:rPr>
              <a:t>-Procurement through lots</a:t>
            </a:r>
          </a:p>
          <a:p>
            <a:r>
              <a:rPr lang="en-GB" sz="1900" dirty="0">
                <a:solidFill>
                  <a:srgbClr val="000000"/>
                </a:solidFill>
              </a:rPr>
              <a:t>Simplified PQQs and tender documents</a:t>
            </a:r>
          </a:p>
          <a:p>
            <a:r>
              <a:rPr lang="en-GB" sz="1900" dirty="0">
                <a:solidFill>
                  <a:srgbClr val="000000"/>
                </a:solidFill>
              </a:rPr>
              <a:t>Negotiate &amp; appoint local suppliers – instruct bidders to use these appointed suppliers</a:t>
            </a:r>
          </a:p>
          <a:p>
            <a:r>
              <a:rPr lang="en-GB" sz="1900" dirty="0">
                <a:solidFill>
                  <a:srgbClr val="000000"/>
                </a:solidFill>
              </a:rPr>
              <a:t>Selection and award based on social and economic principles</a:t>
            </a:r>
          </a:p>
          <a:p>
            <a:r>
              <a:rPr lang="en-GB" sz="1900" dirty="0">
                <a:solidFill>
                  <a:srgbClr val="000000"/>
                </a:solidFill>
              </a:rPr>
              <a:t>Use of frameworks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F72E834-5FA7-4742-8518-50EA1D2FE76A}"/>
              </a:ext>
            </a:extLst>
          </p:cNvPr>
          <p:cNvSpPr txBox="1"/>
          <p:nvPr/>
        </p:nvSpPr>
        <p:spPr>
          <a:xfrm>
            <a:off x="9713369" y="5811520"/>
            <a:ext cx="24193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Elin Brock Ltd</a:t>
            </a:r>
          </a:p>
          <a:p>
            <a:r>
              <a:rPr lang="en-GB" dirty="0">
                <a:hlinkClick r:id="rId5"/>
              </a:rPr>
              <a:t>Elin.brock@gmail.com</a:t>
            </a:r>
            <a:endParaRPr lang="en-GB" dirty="0"/>
          </a:p>
          <a:p>
            <a:r>
              <a:rPr lang="en-GB" dirty="0"/>
              <a:t>07855 374634 </a:t>
            </a:r>
          </a:p>
        </p:txBody>
      </p:sp>
    </p:spTree>
    <p:extLst>
      <p:ext uri="{BB962C8B-B14F-4D97-AF65-F5344CB8AC3E}">
        <p14:creationId xmlns:p14="http://schemas.microsoft.com/office/powerpoint/2010/main" val="31178839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5"/>
              </a:gs>
              <a:gs pos="25000">
                <a:schemeClr val="accent5"/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2DD2BC0-6F29-4B4F-8D61-2DCF6D2E8E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58CA867-57CD-455D-9DD0-1E710CFF87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en-GB" sz="4000">
                <a:solidFill>
                  <a:srgbClr val="FFFFFF"/>
                </a:solidFill>
              </a:rPr>
              <a:t>So what’s happening now?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5E13AB0-E042-4637-958A-CC3258B2D7B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9479791"/>
              </p:ext>
            </p:extLst>
          </p:nvPr>
        </p:nvGraphicFramePr>
        <p:xfrm>
          <a:off x="1036320" y="2899956"/>
          <a:ext cx="10119360" cy="31313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231211F3-7F7D-4C76-B086-A4E093D00F09}"/>
              </a:ext>
            </a:extLst>
          </p:cNvPr>
          <p:cNvSpPr txBox="1"/>
          <p:nvPr/>
        </p:nvSpPr>
        <p:spPr>
          <a:xfrm>
            <a:off x="9525000" y="5570220"/>
            <a:ext cx="25527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Elin Brock Ltd</a:t>
            </a:r>
          </a:p>
          <a:p>
            <a:r>
              <a:rPr lang="en-GB" dirty="0">
                <a:solidFill>
                  <a:schemeClr val="accent1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Elin.brock@gmail.com</a:t>
            </a:r>
            <a:endParaRPr lang="en-GB" dirty="0">
              <a:solidFill>
                <a:schemeClr val="accent1"/>
              </a:solidFill>
            </a:endParaRPr>
          </a:p>
          <a:p>
            <a:r>
              <a:rPr lang="en-GB" dirty="0"/>
              <a:t>07855 374634</a:t>
            </a:r>
          </a:p>
        </p:txBody>
      </p:sp>
    </p:spTree>
    <p:extLst>
      <p:ext uri="{BB962C8B-B14F-4D97-AF65-F5344CB8AC3E}">
        <p14:creationId xmlns:p14="http://schemas.microsoft.com/office/powerpoint/2010/main" val="12327529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F56F5174-31D9-4DBB-AAB7-A1FD7BDB13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AE113210-7872-481A-ADE6-3A05CCAF5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A56A306-F831-4D44-ADD2-DD1EECAACF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>
                <a:solidFill>
                  <a:srgbClr val="000000"/>
                </a:solidFill>
              </a:rPr>
              <a:t>Circular economy</a:t>
            </a:r>
          </a:p>
        </p:txBody>
      </p:sp>
      <p:sp>
        <p:nvSpPr>
          <p:cNvPr id="15" name="Freeform 62">
            <a:extLst>
              <a:ext uri="{FF2B5EF4-FFF2-40B4-BE49-F238E27FC236}">
                <a16:creationId xmlns:a16="http://schemas.microsoft.com/office/drawing/2014/main" id="{F9A95BEE-6BB1-4A28-A8E6-A34B2E42EF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97B783C-54DD-4F77-B955-14CBAC5AF5B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3" r="-4" b="-4"/>
          <a:stretch/>
        </p:blipFill>
        <p:spPr>
          <a:xfrm>
            <a:off x="20" y="907231"/>
            <a:ext cx="4838021" cy="5063738"/>
          </a:xfrm>
          <a:custGeom>
            <a:avLst/>
            <a:gdLst>
              <a:gd name="connsiteX0" fmla="*/ 2306172 w 4838041"/>
              <a:gd name="connsiteY0" fmla="*/ 0 h 5063738"/>
              <a:gd name="connsiteX1" fmla="*/ 4838041 w 4838041"/>
              <a:gd name="connsiteY1" fmla="*/ 2531869 h 5063738"/>
              <a:gd name="connsiteX2" fmla="*/ 2306172 w 4838041"/>
              <a:gd name="connsiteY2" fmla="*/ 5063738 h 5063738"/>
              <a:gd name="connsiteX3" fmla="*/ 79886 w 4838041"/>
              <a:gd name="connsiteY3" fmla="*/ 3738709 h 5063738"/>
              <a:gd name="connsiteX4" fmla="*/ 0 w 4838041"/>
              <a:gd name="connsiteY4" fmla="*/ 3572876 h 5063738"/>
              <a:gd name="connsiteX5" fmla="*/ 0 w 4838041"/>
              <a:gd name="connsiteY5" fmla="*/ 1490863 h 5063738"/>
              <a:gd name="connsiteX6" fmla="*/ 79886 w 4838041"/>
              <a:gd name="connsiteY6" fmla="*/ 1325030 h 5063738"/>
              <a:gd name="connsiteX7" fmla="*/ 2306172 w 4838041"/>
              <a:gd name="connsiteY7" fmla="*/ 0 h 5063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674B913E-DB78-48F9-9002-9151152590FC}"/>
              </a:ext>
            </a:extLst>
          </p:cNvPr>
          <p:cNvSpPr/>
          <p:nvPr/>
        </p:nvSpPr>
        <p:spPr>
          <a:xfrm>
            <a:off x="6090574" y="2421682"/>
            <a:ext cx="4977578" cy="36392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>
                <a:solidFill>
                  <a:srgbClr val="000000"/>
                </a:solidFill>
              </a:rPr>
              <a:t>A </a:t>
            </a:r>
            <a:r>
              <a:rPr lang="en-US" sz="2000" b="1">
                <a:solidFill>
                  <a:srgbClr val="000000"/>
                </a:solidFill>
              </a:rPr>
              <a:t>circular economy</a:t>
            </a:r>
            <a:r>
              <a:rPr lang="en-US" sz="2000">
                <a:solidFill>
                  <a:srgbClr val="000000"/>
                </a:solidFill>
              </a:rPr>
              <a:t> is a systemic approach to economic development designed to benefit businesses, society, and the environment. In contrast to the ‘take-make-waste’ linear model, a </a:t>
            </a:r>
            <a:r>
              <a:rPr lang="en-US" sz="2000" b="1">
                <a:solidFill>
                  <a:srgbClr val="000000"/>
                </a:solidFill>
              </a:rPr>
              <a:t>circular economy</a:t>
            </a:r>
            <a:r>
              <a:rPr lang="en-US" sz="2000">
                <a:solidFill>
                  <a:srgbClr val="000000"/>
                </a:solidFill>
              </a:rPr>
              <a:t> is regenerative by design and aims to gradually decouple growth from the consumption of finite resources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BCA8456-BEDD-4F68-B4A1-E201BE718E83}"/>
              </a:ext>
            </a:extLst>
          </p:cNvPr>
          <p:cNvSpPr txBox="1"/>
          <p:nvPr/>
        </p:nvSpPr>
        <p:spPr>
          <a:xfrm>
            <a:off x="9713369" y="5811520"/>
            <a:ext cx="24193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Elin Brock Ltd</a:t>
            </a:r>
          </a:p>
          <a:p>
            <a:r>
              <a:rPr lang="en-GB" dirty="0">
                <a:hlinkClick r:id="rId4"/>
              </a:rPr>
              <a:t>Elin.brock@gmail.com</a:t>
            </a:r>
            <a:endParaRPr lang="en-GB" dirty="0"/>
          </a:p>
          <a:p>
            <a:r>
              <a:rPr lang="en-GB" dirty="0"/>
              <a:t>07855 374634 </a:t>
            </a:r>
          </a:p>
        </p:txBody>
      </p:sp>
    </p:spTree>
    <p:extLst>
      <p:ext uri="{BB962C8B-B14F-4D97-AF65-F5344CB8AC3E}">
        <p14:creationId xmlns:p14="http://schemas.microsoft.com/office/powerpoint/2010/main" val="29766869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5DC7690-B8C0-4520-8B59-3CF6BA50A9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FFFFFF"/>
                </a:solidFill>
              </a:rPr>
              <a:t>It’s happening in housing!</a:t>
            </a:r>
            <a:br>
              <a:rPr lang="en-GB" dirty="0">
                <a:solidFill>
                  <a:srgbClr val="FFFFFF"/>
                </a:solidFill>
              </a:rPr>
            </a:b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F1AEE8-7334-41C7-B787-7DF4B8CF1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anchor="ctr">
            <a:normAutofit/>
          </a:bodyPr>
          <a:lstStyle/>
          <a:p>
            <a:r>
              <a:rPr lang="en-GB" sz="2200" dirty="0">
                <a:solidFill>
                  <a:srgbClr val="000000"/>
                </a:solidFill>
              </a:rPr>
              <a:t>Clarion Housing aims to:</a:t>
            </a:r>
          </a:p>
          <a:p>
            <a:r>
              <a:rPr lang="en-GB" sz="2200" dirty="0">
                <a:solidFill>
                  <a:srgbClr val="000000"/>
                </a:solidFill>
              </a:rPr>
              <a:t>Reduce waste generation</a:t>
            </a:r>
          </a:p>
          <a:p>
            <a:r>
              <a:rPr lang="en-GB" sz="2200" dirty="0">
                <a:solidFill>
                  <a:srgbClr val="000000"/>
                </a:solidFill>
              </a:rPr>
              <a:t>Maximise social value creation</a:t>
            </a:r>
          </a:p>
          <a:p>
            <a:r>
              <a:rPr lang="en-GB" sz="2200" dirty="0">
                <a:solidFill>
                  <a:srgbClr val="000000"/>
                </a:solidFill>
              </a:rPr>
              <a:t>Generate economic return on investment </a:t>
            </a:r>
          </a:p>
          <a:p>
            <a:endParaRPr lang="en-GB" sz="2200" dirty="0">
              <a:solidFill>
                <a:srgbClr val="000000"/>
              </a:solidFill>
            </a:endParaRPr>
          </a:p>
          <a:p>
            <a:r>
              <a:rPr lang="en-GB" sz="2200" dirty="0">
                <a:solidFill>
                  <a:srgbClr val="000000"/>
                </a:solidFill>
              </a:rPr>
              <a:t>Clarion Housing – aims to have circular principles written into every procurement contract for its 12 year £1bn regeneration project in Wimbledon</a:t>
            </a:r>
          </a:p>
          <a:p>
            <a:r>
              <a:rPr lang="en-GB" sz="2200" dirty="0">
                <a:solidFill>
                  <a:srgbClr val="000000"/>
                </a:solidFill>
              </a:rPr>
              <a:t>Choice of material – using bricks not concrete, because they can be reused </a:t>
            </a:r>
          </a:p>
          <a:p>
            <a:r>
              <a:rPr lang="en-GB" sz="2200" dirty="0">
                <a:solidFill>
                  <a:srgbClr val="000000"/>
                </a:solidFill>
              </a:rPr>
              <a:t>Set up take back schemes with bathroom and kitchen suppliers</a:t>
            </a:r>
          </a:p>
          <a:p>
            <a:endParaRPr lang="en-GB" sz="2200" dirty="0">
              <a:solidFill>
                <a:srgbClr val="0000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BB58C82-E9A1-4B54-9309-D2FC47B7E7DC}"/>
              </a:ext>
            </a:extLst>
          </p:cNvPr>
          <p:cNvSpPr txBox="1"/>
          <p:nvPr/>
        </p:nvSpPr>
        <p:spPr>
          <a:xfrm>
            <a:off x="9713369" y="5811520"/>
            <a:ext cx="24193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Elin Brock Ltd</a:t>
            </a:r>
          </a:p>
          <a:p>
            <a:r>
              <a:rPr lang="en-GB" dirty="0">
                <a:hlinkClick r:id="rId4"/>
              </a:rPr>
              <a:t>Elin.brock@gmail.com</a:t>
            </a:r>
            <a:endParaRPr lang="en-GB" dirty="0"/>
          </a:p>
          <a:p>
            <a:r>
              <a:rPr lang="en-GB" dirty="0"/>
              <a:t>07855 374634 </a:t>
            </a:r>
          </a:p>
        </p:txBody>
      </p:sp>
    </p:spTree>
    <p:extLst>
      <p:ext uri="{BB962C8B-B14F-4D97-AF65-F5344CB8AC3E}">
        <p14:creationId xmlns:p14="http://schemas.microsoft.com/office/powerpoint/2010/main" val="22753780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FA67CD3-AB4E-4A7A-BEB8-53C445D8C4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3726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7CF545F-9C2E-4446-97CD-AD92990C2B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Freeform 62">
            <a:extLst>
              <a:ext uri="{FF2B5EF4-FFF2-40B4-BE49-F238E27FC236}">
                <a16:creationId xmlns:a16="http://schemas.microsoft.com/office/drawing/2014/main" id="{339C8D78-A644-462F-B674-F440635E53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85000"/>
                  </a:schemeClr>
                </a:gs>
                <a:gs pos="100000">
                  <a:schemeClr val="bg2">
                    <a:lumMod val="8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7" name="Graphic 6" descr="House">
            <a:extLst>
              <a:ext uri="{FF2B5EF4-FFF2-40B4-BE49-F238E27FC236}">
                <a16:creationId xmlns:a16="http://schemas.microsoft.com/office/drawing/2014/main" id="{43FC48C4-F73A-4B99-A490-69775C70883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50254" y="1629089"/>
            <a:ext cx="3620021" cy="3620021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FF9710-2BEB-4FB1-994E-3C2E1851DE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82014" y="1036480"/>
            <a:ext cx="4977578" cy="3639289"/>
          </a:xfrm>
        </p:spPr>
        <p:txBody>
          <a:bodyPr anchor="ctr">
            <a:noAutofit/>
          </a:bodyPr>
          <a:lstStyle/>
          <a:p>
            <a:r>
              <a:rPr lang="en-GB" sz="2400" dirty="0">
                <a:solidFill>
                  <a:srgbClr val="000000"/>
                </a:solidFill>
              </a:rPr>
              <a:t>Accord Group – building 12 virtually plastic-free homes </a:t>
            </a:r>
          </a:p>
          <a:p>
            <a:pPr marL="0" indent="0">
              <a:buNone/>
            </a:pPr>
            <a:endParaRPr lang="en-GB" sz="2400" dirty="0">
              <a:solidFill>
                <a:srgbClr val="000000"/>
              </a:solidFill>
            </a:endParaRPr>
          </a:p>
          <a:p>
            <a:r>
              <a:rPr lang="en-GB" sz="2400" dirty="0">
                <a:solidFill>
                  <a:srgbClr val="000000"/>
                </a:solidFill>
              </a:rPr>
              <a:t>removing plastic from the kitchens, windows and bathrooms to avoid generating plastic waste</a:t>
            </a:r>
          </a:p>
          <a:p>
            <a:endParaRPr lang="en-GB" sz="2400" dirty="0">
              <a:solidFill>
                <a:srgbClr val="000000"/>
              </a:solidFill>
            </a:endParaRPr>
          </a:p>
          <a:p>
            <a:r>
              <a:rPr lang="en-GB" sz="2400" dirty="0">
                <a:solidFill>
                  <a:srgbClr val="000000"/>
                </a:solidFill>
              </a:rPr>
              <a:t>3 sector partnership delivering void clearances in Glasgow to re-use 80% of appliances and furniture left in voids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5146126-2900-4C7D-B426-3EE6769F776B}"/>
              </a:ext>
            </a:extLst>
          </p:cNvPr>
          <p:cNvSpPr txBox="1"/>
          <p:nvPr/>
        </p:nvSpPr>
        <p:spPr>
          <a:xfrm>
            <a:off x="9525000" y="5570220"/>
            <a:ext cx="25527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Elin Brock Ltd</a:t>
            </a:r>
          </a:p>
          <a:p>
            <a:r>
              <a:rPr lang="en-GB" dirty="0">
                <a:solidFill>
                  <a:schemeClr val="bg1"/>
                </a:solidFill>
                <a:hlinkClick r:id="rId5"/>
              </a:rPr>
              <a:t>Elin.brock@gmail.com</a:t>
            </a:r>
            <a:endParaRPr lang="en-GB" dirty="0">
              <a:solidFill>
                <a:schemeClr val="bg1"/>
              </a:solidFill>
            </a:endParaRPr>
          </a:p>
          <a:p>
            <a:r>
              <a:rPr lang="en-GB" dirty="0"/>
              <a:t>07855 374634</a:t>
            </a:r>
          </a:p>
        </p:txBody>
      </p:sp>
    </p:spTree>
    <p:extLst>
      <p:ext uri="{BB962C8B-B14F-4D97-AF65-F5344CB8AC3E}">
        <p14:creationId xmlns:p14="http://schemas.microsoft.com/office/powerpoint/2010/main" val="31876779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608</Words>
  <Application>Microsoft Office PowerPoint</Application>
  <PresentationFormat>Widescreen</PresentationFormat>
  <Paragraphs>81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Social value and the circular economy </vt:lpstr>
      <vt:lpstr>PowerPoint Presentation</vt:lpstr>
      <vt:lpstr>Procurement is a fundamental vehicle to help achieve this !!!</vt:lpstr>
      <vt:lpstr>The Can Do Way </vt:lpstr>
      <vt:lpstr>Can Do 2 – SME friendly procurement </vt:lpstr>
      <vt:lpstr>So what’s happening now?</vt:lpstr>
      <vt:lpstr>Circular economy</vt:lpstr>
      <vt:lpstr>It’s happening in housing! </vt:lpstr>
      <vt:lpstr>PowerPoint Presentation</vt:lpstr>
      <vt:lpstr>So what can your organisation do?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 value and the circular economy </dc:title>
  <dc:creator>elin brock</dc:creator>
  <cp:lastModifiedBy>elin brock</cp:lastModifiedBy>
  <cp:revision>4</cp:revision>
  <dcterms:created xsi:type="dcterms:W3CDTF">2019-11-13T20:19:19Z</dcterms:created>
  <dcterms:modified xsi:type="dcterms:W3CDTF">2019-11-13T20:24:18Z</dcterms:modified>
</cp:coreProperties>
</file>